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50" r:id="rId3"/>
    <p:sldId id="351" r:id="rId4"/>
    <p:sldId id="353" r:id="rId5"/>
    <p:sldId id="378" r:id="rId6"/>
    <p:sldId id="388" r:id="rId7"/>
    <p:sldId id="389" r:id="rId8"/>
    <p:sldId id="379" r:id="rId9"/>
    <p:sldId id="355" r:id="rId10"/>
    <p:sldId id="349" r:id="rId11"/>
    <p:sldId id="343" r:id="rId12"/>
    <p:sldId id="364" r:id="rId13"/>
    <p:sldId id="371" r:id="rId14"/>
    <p:sldId id="373" r:id="rId15"/>
    <p:sldId id="374" r:id="rId16"/>
    <p:sldId id="336" r:id="rId17"/>
    <p:sldId id="352" r:id="rId18"/>
    <p:sldId id="342" r:id="rId19"/>
    <p:sldId id="368" r:id="rId20"/>
    <p:sldId id="356" r:id="rId21"/>
    <p:sldId id="365" r:id="rId22"/>
    <p:sldId id="369" r:id="rId23"/>
    <p:sldId id="366" r:id="rId24"/>
    <p:sldId id="354" r:id="rId25"/>
    <p:sldId id="361" r:id="rId26"/>
    <p:sldId id="370" r:id="rId27"/>
    <p:sldId id="358" r:id="rId28"/>
    <p:sldId id="357" r:id="rId29"/>
    <p:sldId id="359" r:id="rId30"/>
    <p:sldId id="341" r:id="rId31"/>
    <p:sldId id="360" r:id="rId32"/>
    <p:sldId id="345" r:id="rId33"/>
    <p:sldId id="362" r:id="rId34"/>
    <p:sldId id="346" r:id="rId35"/>
    <p:sldId id="363" r:id="rId36"/>
    <p:sldId id="376" r:id="rId37"/>
    <p:sldId id="375" r:id="rId38"/>
    <p:sldId id="335" r:id="rId39"/>
    <p:sldId id="377" r:id="rId40"/>
    <p:sldId id="347" r:id="rId41"/>
    <p:sldId id="380" r:id="rId42"/>
    <p:sldId id="382" r:id="rId43"/>
    <p:sldId id="381" r:id="rId44"/>
    <p:sldId id="386" r:id="rId45"/>
    <p:sldId id="383" r:id="rId46"/>
    <p:sldId id="384" r:id="rId47"/>
    <p:sldId id="385" r:id="rId48"/>
    <p:sldId id="387" r:id="rId4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06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266"/>
    <p:restoredTop sz="94727"/>
  </p:normalViewPr>
  <p:slideViewPr>
    <p:cSldViewPr snapToGrid="0" snapToObjects="1">
      <p:cViewPr varScale="1">
        <p:scale>
          <a:sx n="191" d="100"/>
          <a:sy n="191" d="100"/>
        </p:scale>
        <p:origin x="200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99C087A-D69E-9846-8DB9-9C13F1B554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AF0F34F-78F9-B949-990C-872B33A0B3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6ADB599-49A2-944C-ADBC-96248C81B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D7040-5931-B54B-B062-4D051966D753}" type="datetimeFigureOut">
              <a:rPr lang="pl-PL" smtClean="0"/>
              <a:t>17.04.2024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853624B-7B32-E849-B98A-B96C8BB15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1A6372D-0F66-EB41-8359-F08A74B50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652FE-BDE0-B345-A6F6-56CCCF8E01A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49177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053941A-229F-B948-8916-8CCF87733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C2D8A6FF-19D6-2749-A51A-7EF78E1EB4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510A76D-EE32-404A-AD84-AC1899C98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D7040-5931-B54B-B062-4D051966D753}" type="datetimeFigureOut">
              <a:rPr lang="pl-PL" smtClean="0"/>
              <a:t>17.04.2024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F2550D7-68BB-4842-B700-953E44481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CECA10B-59A3-2B43-98F1-E2012F9C4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652FE-BDE0-B345-A6F6-56CCCF8E01A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8582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8BB8A8B7-942B-5C4E-B461-726FBE09E5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3D3BADC-4B90-A04D-9653-D87EF3982B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BC47EA7-5049-1046-8437-B6A1F0B84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D7040-5931-B54B-B062-4D051966D753}" type="datetimeFigureOut">
              <a:rPr lang="pl-PL" smtClean="0"/>
              <a:t>17.04.2024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ECB6556-DA7A-684F-9A2D-27AE0CFD9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BD20BC7-E1CA-DB49-B7DA-8EFE14E34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652FE-BDE0-B345-A6F6-56CCCF8E01A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1213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5FD161A-7B75-D54F-9CEE-A2F19959D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A24394A-5CA9-4341-AE97-29D5A961E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0DC4D30-A07A-1344-9785-1CDE001FE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D7040-5931-B54B-B062-4D051966D753}" type="datetimeFigureOut">
              <a:rPr lang="pl-PL" smtClean="0"/>
              <a:t>17.04.2024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2438778-6877-C54E-9530-2BE7C927B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74198C5-CCCB-4345-9D13-57BAB4514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652FE-BDE0-B345-A6F6-56CCCF8E01A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44443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358F15-1D2A-064A-8B5B-5C132EDE7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6823307-0E4A-6544-86BB-AF33246FC4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782A9CB-CE0D-A147-A871-3B9BE6E78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D7040-5931-B54B-B062-4D051966D753}" type="datetimeFigureOut">
              <a:rPr lang="pl-PL" smtClean="0"/>
              <a:t>17.04.2024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B948C3B-4977-CB46-892B-BB9BB9EC5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C98F8E0-600F-D243-8AA0-AED63AB18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652FE-BDE0-B345-A6F6-56CCCF8E01A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7710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9ADF7A-44BC-AB46-BA45-936201277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4072CB1-26F0-044B-8F81-C831E946DC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39CE5F4-2E7A-7A4B-9B93-41F1C9EF3F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DE41347-2F58-CD42-8281-2D43AD62A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D7040-5931-B54B-B062-4D051966D753}" type="datetimeFigureOut">
              <a:rPr lang="pl-PL" smtClean="0"/>
              <a:t>17.04.2024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50E0359-DFDA-D641-BB75-76BCFFB11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6C70FEE-90DD-5749-8B6B-A107F80A3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652FE-BDE0-B345-A6F6-56CCCF8E01A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7640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5F29E96-72AE-A942-9596-9879BC310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1945D6F-238E-824C-AE9A-4252C7990F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37B0897-2AA4-F441-BD0D-70B0C8B65B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CA5BC65A-A613-FE4B-81DB-E4228D758C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9348A159-37A9-CC48-A86A-2582CBB043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49CBCCAF-F5D5-484C-B458-6626894C5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D7040-5931-B54B-B062-4D051966D753}" type="datetimeFigureOut">
              <a:rPr lang="pl-PL" smtClean="0"/>
              <a:t>17.04.2024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C8AB5978-139C-BF4E-9A34-911D2FFFE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19096864-24FD-C745-977C-182037883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652FE-BDE0-B345-A6F6-56CCCF8E01A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5839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3FF1A54-43AB-B34D-824A-47DF2BF50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3BB51A8C-531A-614C-BEAE-71FCB7FDA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D7040-5931-B54B-B062-4D051966D753}" type="datetimeFigureOut">
              <a:rPr lang="pl-PL" smtClean="0"/>
              <a:t>17.04.2024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1C28939-E4C4-CC4E-8B8C-E16BDD77F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5799C372-40A0-1447-89C9-A49D4EBC7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652FE-BDE0-B345-A6F6-56CCCF8E01A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7585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800E79A0-E3FC-1542-AE52-A4D3B02DC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D7040-5931-B54B-B062-4D051966D753}" type="datetimeFigureOut">
              <a:rPr lang="pl-PL" smtClean="0"/>
              <a:t>17.04.2024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BA6DDDF7-8A9C-7F4A-83B8-F09F66D17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3170175-7810-674E-A421-AA82AAC4F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652FE-BDE0-B345-A6F6-56CCCF8E01A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9259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C24FB8C-1EB3-9B49-9C6B-033D0AE8E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647F02A-8E56-C142-B8B4-EB533C212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1E28DE5-2B82-2D4C-9FD2-9938067CEB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28B47C0-5E04-2444-B6EE-6130DB9F7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D7040-5931-B54B-B062-4D051966D753}" type="datetimeFigureOut">
              <a:rPr lang="pl-PL" smtClean="0"/>
              <a:t>17.04.2024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D8C725E-2BD0-454B-96A6-FF3E80800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216C6E7-B83B-4E43-9FD7-0CB838B0D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652FE-BDE0-B345-A6F6-56CCCF8E01A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7990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CF45C3B-8FA0-A34B-8204-DCE9EF589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D7434494-87B3-884C-A649-12195E25F5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2C1C453-E0DE-2A4F-9CA3-636DF2D8C5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FBEF85E-15C1-8448-9243-852B614E1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D7040-5931-B54B-B062-4D051966D753}" type="datetimeFigureOut">
              <a:rPr lang="pl-PL" smtClean="0"/>
              <a:t>17.04.2024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24C51FC-26F7-F74F-AC24-A34FF4C40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DA19DB5-A6BD-1041-B0B9-4273F3D6E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652FE-BDE0-B345-A6F6-56CCCF8E01A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4104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E0115F64-EF32-B249-8913-5A1E9A187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144D4E8-1F8E-BE40-A941-AAA5508014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C4B5E97-9A8E-EC49-88A3-A37FAC56EE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D7040-5931-B54B-B062-4D051966D753}" type="datetimeFigureOut">
              <a:rPr lang="pl-PL" smtClean="0"/>
              <a:t>17.04.2024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F469E08-2005-4845-A78E-7A457A8C5B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55E46F5-5F29-B54D-9181-9D4E909C2A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3652FE-BDE0-B345-A6F6-56CCCF8E01A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3419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cs.microsoft.com/windows/wsl/install-win10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aokrąglony 3">
            <a:extLst>
              <a:ext uri="{FF2B5EF4-FFF2-40B4-BE49-F238E27FC236}">
                <a16:creationId xmlns:a16="http://schemas.microsoft.com/office/drawing/2014/main" id="{EEC735C3-405D-3740-8E28-135CC38CE810}"/>
              </a:ext>
            </a:extLst>
          </p:cNvPr>
          <p:cNvSpPr/>
          <p:nvPr/>
        </p:nvSpPr>
        <p:spPr>
          <a:xfrm>
            <a:off x="890016" y="1475232"/>
            <a:ext cx="7156704" cy="102732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651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000" noProof="1">
                <a:latin typeface="+mj-lt"/>
              </a:rPr>
              <a:t>Hackathon 2024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3DCEC149-021C-434A-B571-3CAFA92B515C}"/>
              </a:ext>
            </a:extLst>
          </p:cNvPr>
          <p:cNvSpPr txBox="1"/>
          <p:nvPr/>
        </p:nvSpPr>
        <p:spPr>
          <a:xfrm>
            <a:off x="3169920" y="4153008"/>
            <a:ext cx="2233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5ADA2942-EFA3-9440-844B-8822C6C7FA69}" type="datetime4">
              <a:rPr lang="pl-PL" sz="2400" smtClean="0"/>
              <a:t>17 kwietnia 2024</a:t>
            </a:fld>
            <a:endParaRPr lang="pl-PL" sz="2400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EFD7B8EA-D1D1-DC45-BC6D-09FF2D0BF1B4}"/>
              </a:ext>
            </a:extLst>
          </p:cNvPr>
          <p:cNvSpPr txBox="1"/>
          <p:nvPr/>
        </p:nvSpPr>
        <p:spPr>
          <a:xfrm>
            <a:off x="0" y="6581001"/>
            <a:ext cx="60960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pl-PL" sz="1200" dirty="0">
                <a:solidFill>
                  <a:schemeClr val="bg1"/>
                </a:solidFill>
              </a:rPr>
              <a:t>Wydział Mechaniczno-Technologiczny w Stalowej Woli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1AB3D690-01BA-4043-86E7-F3FF4900FFC6}"/>
              </a:ext>
            </a:extLst>
          </p:cNvPr>
          <p:cNvSpPr txBox="1"/>
          <p:nvPr/>
        </p:nvSpPr>
        <p:spPr>
          <a:xfrm>
            <a:off x="2965150" y="2826780"/>
            <a:ext cx="3006436" cy="5847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3200" dirty="0"/>
              <a:t>dr Leszek Klich</a:t>
            </a:r>
          </a:p>
        </p:txBody>
      </p:sp>
      <p:pic>
        <p:nvPicPr>
          <p:cNvPr id="3076" name="Picture 4" descr="Politechnika Rzeszowska">
            <a:extLst>
              <a:ext uri="{FF2B5EF4-FFF2-40B4-BE49-F238E27FC236}">
                <a16:creationId xmlns:a16="http://schemas.microsoft.com/office/drawing/2014/main" id="{9500049B-806E-634E-9A93-57FDAE111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106" y="5108299"/>
            <a:ext cx="3403480" cy="112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66AC8864-D992-435F-FE88-945D4C9A8F80}"/>
              </a:ext>
            </a:extLst>
          </p:cNvPr>
          <p:cNvSpPr txBox="1"/>
          <p:nvPr/>
        </p:nvSpPr>
        <p:spPr>
          <a:xfrm>
            <a:off x="8916379" y="2092396"/>
            <a:ext cx="2679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Politechnika Rzeszowska</a:t>
            </a:r>
            <a:br>
              <a:rPr lang="pl-PL" b="1" dirty="0"/>
            </a:br>
            <a:r>
              <a:rPr lang="pl-PL" b="1" dirty="0"/>
              <a:t>w Stalowej Woli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F692A91F-6843-65A6-6807-9F6C6B06C95D}"/>
              </a:ext>
            </a:extLst>
          </p:cNvPr>
          <p:cNvSpPr txBox="1"/>
          <p:nvPr/>
        </p:nvSpPr>
        <p:spPr>
          <a:xfrm>
            <a:off x="9226850" y="2826780"/>
            <a:ext cx="2081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 err="1"/>
              <a:t>wmt.prz.edu.pl</a:t>
            </a:r>
            <a:endParaRPr lang="pl-PL" sz="2400" dirty="0"/>
          </a:p>
        </p:txBody>
      </p:sp>
      <p:pic>
        <p:nvPicPr>
          <p:cNvPr id="5122" name="Picture 2" descr="Kontakt / Wydział Mechaniczno-Technologiczny Politechniki Rzeszowskiej w  Stalowej Woli">
            <a:extLst>
              <a:ext uri="{FF2B5EF4-FFF2-40B4-BE49-F238E27FC236}">
                <a16:creationId xmlns:a16="http://schemas.microsoft.com/office/drawing/2014/main" id="{8C621698-0868-9E9D-4CD6-02DE8B861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720" y="3484189"/>
            <a:ext cx="3879222" cy="290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8783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4C698541-40D8-914D-9671-83B7D8429326}"/>
              </a:ext>
            </a:extLst>
          </p:cNvPr>
          <p:cNvSpPr txBox="1"/>
          <p:nvPr/>
        </p:nvSpPr>
        <p:spPr>
          <a:xfrm>
            <a:off x="6096000" y="6559367"/>
            <a:ext cx="4959096" cy="307777"/>
          </a:xfrm>
          <a:prstGeom prst="rect">
            <a:avLst/>
          </a:prstGeom>
          <a:noFill/>
        </p:spPr>
        <p:txBody>
          <a:bodyPr wrap="none" rtlCol="0" anchor="ctr" anchorCtr="0">
            <a:normAutofit/>
          </a:bodyPr>
          <a:lstStyle/>
          <a:p>
            <a:r>
              <a:rPr lang="pl-PL" sz="1400" dirty="0">
                <a:solidFill>
                  <a:schemeClr val="bg1"/>
                </a:solidFill>
              </a:rPr>
              <a:t>POLITECHNIKA RZESZOWSKA W STALOWEJ WOLI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3F8F9E2-3B47-D641-B64A-D2A9F1EC3950}"/>
              </a:ext>
            </a:extLst>
          </p:cNvPr>
          <p:cNvSpPr txBox="1"/>
          <p:nvPr/>
        </p:nvSpPr>
        <p:spPr>
          <a:xfrm>
            <a:off x="109728" y="0"/>
            <a:ext cx="10415016" cy="52322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pl-PL" sz="2800" dirty="0">
                <a:solidFill>
                  <a:schemeClr val="bg1"/>
                </a:solidFill>
                <a:latin typeface="+mj-lt"/>
              </a:rPr>
              <a:t>Wyzwanie 1 - Co to jest segmentacja obrazu?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239979F-904F-D646-8B2E-F152426593DF}"/>
              </a:ext>
            </a:extLst>
          </p:cNvPr>
          <p:cNvSpPr txBox="1"/>
          <p:nvPr/>
        </p:nvSpPr>
        <p:spPr>
          <a:xfrm>
            <a:off x="0" y="6581001"/>
            <a:ext cx="60960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pl-PL" sz="1200" dirty="0">
                <a:solidFill>
                  <a:schemeClr val="bg1"/>
                </a:solidFill>
              </a:rPr>
              <a:t>Leszek Klich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7880A54D-F064-8914-C8C3-C3EB2209465C}"/>
              </a:ext>
            </a:extLst>
          </p:cNvPr>
          <p:cNvSpPr txBox="1"/>
          <p:nvPr/>
        </p:nvSpPr>
        <p:spPr>
          <a:xfrm>
            <a:off x="315088" y="4185296"/>
            <a:ext cx="1140955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800" b="0" i="0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Segmentacja obrazu to proces dzielenia obrazu na </a:t>
            </a:r>
            <a:r>
              <a:rPr lang="pl-PL" sz="2800" b="1" i="0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ważne dla nas</a:t>
            </a:r>
            <a:r>
              <a:rPr lang="pl-PL" sz="2800" b="0" i="0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 obszary </a:t>
            </a:r>
            <a:br>
              <a:rPr lang="pl-PL" sz="2800" b="0" i="0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</a:br>
            <a:r>
              <a:rPr lang="pl-PL" sz="2800" b="0" i="0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w oparciu o pewne kryteria (kolor, tekstura, kształt lub intensywność). Segmentacja jest przydatna w wielu zastosowaniach (obrazowanie medyczne, rozpoznawanie twarzy, śledzenie obiektów czy odejmowanie tła). </a:t>
            </a:r>
            <a:endParaRPr lang="pl-PL" sz="28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FC619AF-BDDF-D7C6-DA73-7700E53EB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850" y="720743"/>
            <a:ext cx="5900698" cy="346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5124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4C698541-40D8-914D-9671-83B7D8429326}"/>
              </a:ext>
            </a:extLst>
          </p:cNvPr>
          <p:cNvSpPr txBox="1"/>
          <p:nvPr/>
        </p:nvSpPr>
        <p:spPr>
          <a:xfrm>
            <a:off x="6096000" y="6559367"/>
            <a:ext cx="4959096" cy="307777"/>
          </a:xfrm>
          <a:prstGeom prst="rect">
            <a:avLst/>
          </a:prstGeom>
          <a:noFill/>
        </p:spPr>
        <p:txBody>
          <a:bodyPr wrap="none" rtlCol="0" anchor="ctr" anchorCtr="0">
            <a:normAutofit/>
          </a:bodyPr>
          <a:lstStyle/>
          <a:p>
            <a:r>
              <a:rPr lang="pl-PL" sz="1400" dirty="0">
                <a:solidFill>
                  <a:schemeClr val="bg1"/>
                </a:solidFill>
              </a:rPr>
              <a:t>POLITECHNIKA RZESZOWSKA W STALOWEJ WOLI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3F8F9E2-3B47-D641-B64A-D2A9F1EC3950}"/>
              </a:ext>
            </a:extLst>
          </p:cNvPr>
          <p:cNvSpPr txBox="1"/>
          <p:nvPr/>
        </p:nvSpPr>
        <p:spPr>
          <a:xfrm>
            <a:off x="109728" y="0"/>
            <a:ext cx="10415016" cy="52322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pl-PL" sz="2800" dirty="0">
                <a:solidFill>
                  <a:schemeClr val="bg1"/>
                </a:solidFill>
                <a:latin typeface="+mj-lt"/>
              </a:rPr>
              <a:t>Wyzwanie 1: Co to jest wykrywanie obiektów?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239979F-904F-D646-8B2E-F152426593DF}"/>
              </a:ext>
            </a:extLst>
          </p:cNvPr>
          <p:cNvSpPr txBox="1"/>
          <p:nvPr/>
        </p:nvSpPr>
        <p:spPr>
          <a:xfrm>
            <a:off x="0" y="6581001"/>
            <a:ext cx="60960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pl-PL" sz="1200" dirty="0">
                <a:solidFill>
                  <a:schemeClr val="bg1"/>
                </a:solidFill>
              </a:rPr>
              <a:t>Leszek Klich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7880A54D-F064-8914-C8C3-C3EB2209465C}"/>
              </a:ext>
            </a:extLst>
          </p:cNvPr>
          <p:cNvSpPr txBox="1"/>
          <p:nvPr/>
        </p:nvSpPr>
        <p:spPr>
          <a:xfrm>
            <a:off x="697782" y="4919181"/>
            <a:ext cx="1102008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b="0" i="0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Wykrywanie obiektów to proces </a:t>
            </a:r>
            <a:r>
              <a:rPr lang="pl-PL" sz="2800" b="1" i="0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lokalizowania</a:t>
            </a:r>
            <a:r>
              <a:rPr lang="pl-PL" sz="2800" b="0" i="0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 i </a:t>
            </a:r>
            <a:r>
              <a:rPr lang="pl-PL" sz="2800" b="1" i="0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identyfikowania</a:t>
            </a:r>
            <a:r>
              <a:rPr lang="pl-PL" sz="2800" b="0" i="0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 obiektów na obrazie, które chcemy odnaleźć (twarze, samochody, zwierzęta, owoce czy... </a:t>
            </a:r>
            <a:r>
              <a:rPr lang="pl-PL" sz="2800" dirty="0">
                <a:solidFill>
                  <a:srgbClr val="1F1F1F"/>
                </a:solidFill>
                <a:highlight>
                  <a:srgbClr val="FFFFFF"/>
                </a:highlight>
                <a:latin typeface="Google Sans"/>
              </a:rPr>
              <a:t>ś</a:t>
            </a:r>
            <a:r>
              <a:rPr lang="pl-PL" sz="2800" b="0" i="0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mieci). Każdy wykryty obiekt to pewne </a:t>
            </a:r>
            <a:r>
              <a:rPr lang="pl-PL" sz="2800" b="1" i="0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prawdopodobieństwo</a:t>
            </a:r>
            <a:r>
              <a:rPr lang="pl-PL" sz="2800" b="0" i="0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.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24637B80-52E2-8288-E08B-080C8F4A9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614" y="730969"/>
            <a:ext cx="7772400" cy="393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2652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4C698541-40D8-914D-9671-83B7D8429326}"/>
              </a:ext>
            </a:extLst>
          </p:cNvPr>
          <p:cNvSpPr txBox="1"/>
          <p:nvPr/>
        </p:nvSpPr>
        <p:spPr>
          <a:xfrm>
            <a:off x="6096000" y="6559367"/>
            <a:ext cx="4959096" cy="307777"/>
          </a:xfrm>
          <a:prstGeom prst="rect">
            <a:avLst/>
          </a:prstGeom>
          <a:noFill/>
        </p:spPr>
        <p:txBody>
          <a:bodyPr wrap="none" rtlCol="0" anchor="ctr" anchorCtr="0">
            <a:normAutofit/>
          </a:bodyPr>
          <a:lstStyle/>
          <a:p>
            <a:r>
              <a:rPr lang="pl-PL" sz="1400" dirty="0">
                <a:solidFill>
                  <a:schemeClr val="bg1"/>
                </a:solidFill>
              </a:rPr>
              <a:t>POLITECHNIKA RZESZOWSKA W STALOWEJ WOLI – </a:t>
            </a:r>
            <a:r>
              <a:rPr lang="pl-PL" sz="1400" dirty="0" err="1">
                <a:solidFill>
                  <a:schemeClr val="bg1"/>
                </a:solidFill>
              </a:rPr>
              <a:t>https</a:t>
            </a:r>
            <a:r>
              <a:rPr lang="pl-PL" sz="1400" dirty="0">
                <a:solidFill>
                  <a:schemeClr val="bg1"/>
                </a:solidFill>
              </a:rPr>
              <a:t>://</a:t>
            </a:r>
            <a:r>
              <a:rPr lang="pl-PL" sz="1400" dirty="0" err="1">
                <a:solidFill>
                  <a:schemeClr val="bg1"/>
                </a:solidFill>
              </a:rPr>
              <a:t>wmt.prz.edu.pl</a:t>
            </a:r>
            <a:endParaRPr lang="pl-PL" sz="1400" dirty="0">
              <a:solidFill>
                <a:schemeClr val="bg1"/>
              </a:solidFill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3F8F9E2-3B47-D641-B64A-D2A9F1EC3950}"/>
              </a:ext>
            </a:extLst>
          </p:cNvPr>
          <p:cNvSpPr txBox="1"/>
          <p:nvPr/>
        </p:nvSpPr>
        <p:spPr>
          <a:xfrm>
            <a:off x="109728" y="0"/>
            <a:ext cx="10415016" cy="52322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pl-PL" sz="2800" dirty="0">
                <a:solidFill>
                  <a:schemeClr val="bg1"/>
                </a:solidFill>
                <a:latin typeface="+mj-lt"/>
              </a:rPr>
              <a:t>Wyzwanie 1: Sieci </a:t>
            </a:r>
            <a:r>
              <a:rPr lang="pl-PL" sz="2800" dirty="0" err="1">
                <a:solidFill>
                  <a:schemeClr val="bg1"/>
                </a:solidFill>
                <a:latin typeface="+mj-lt"/>
              </a:rPr>
              <a:t>konwolucyjne</a:t>
            </a:r>
            <a:endParaRPr lang="pl-PL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239979F-904F-D646-8B2E-F152426593DF}"/>
              </a:ext>
            </a:extLst>
          </p:cNvPr>
          <p:cNvSpPr txBox="1"/>
          <p:nvPr/>
        </p:nvSpPr>
        <p:spPr>
          <a:xfrm>
            <a:off x="0" y="6581001"/>
            <a:ext cx="60960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pl-PL" sz="1200" dirty="0">
                <a:solidFill>
                  <a:schemeClr val="bg1"/>
                </a:solidFill>
              </a:rPr>
              <a:t>Leszek Klich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7880A54D-F064-8914-C8C3-C3EB2209465C}"/>
              </a:ext>
            </a:extLst>
          </p:cNvPr>
          <p:cNvSpPr txBox="1"/>
          <p:nvPr/>
        </p:nvSpPr>
        <p:spPr>
          <a:xfrm>
            <a:off x="169334" y="729571"/>
            <a:ext cx="11893973" cy="181588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pl-PL" sz="2800" b="1" i="0" u="none" strike="noStrike" dirty="0" err="1">
                <a:solidFill>
                  <a:schemeClr val="bg1"/>
                </a:solidFill>
                <a:effectLst/>
                <a:latin typeface="Google Sans"/>
              </a:rPr>
              <a:t>Konwolucja</a:t>
            </a:r>
            <a:r>
              <a:rPr lang="pl-PL" sz="2800" b="1" i="0" u="none" strike="noStrike" dirty="0">
                <a:solidFill>
                  <a:schemeClr val="bg1"/>
                </a:solidFill>
                <a:effectLst/>
                <a:latin typeface="Google Sans"/>
              </a:rPr>
              <a:t> jest dość prostą operacją:</a:t>
            </a:r>
            <a:r>
              <a:rPr lang="pl-PL" sz="2800" b="0" i="0" u="none" strike="noStrike" dirty="0">
                <a:solidFill>
                  <a:schemeClr val="bg1"/>
                </a:solidFill>
                <a:effectLst/>
                <a:latin typeface="Google Sans"/>
              </a:rPr>
              <a:t> zaczyna od jądra, które jest macierzą </a:t>
            </a:r>
            <a:r>
              <a:rPr lang="pl-PL" sz="2800" b="1" i="0" u="none" strike="noStrike" dirty="0">
                <a:solidFill>
                  <a:schemeClr val="bg1"/>
                </a:solidFill>
                <a:effectLst/>
                <a:latin typeface="Google Sans"/>
              </a:rPr>
              <a:t>wag</a:t>
            </a:r>
            <a:r>
              <a:rPr lang="pl-PL" sz="2800" b="0" i="0" u="none" strike="noStrike" dirty="0">
                <a:solidFill>
                  <a:schemeClr val="bg1"/>
                </a:solidFill>
                <a:effectLst/>
                <a:latin typeface="Google Sans"/>
              </a:rPr>
              <a:t>. Jądro „przesuwa się” po danych wejściowych (obrazie), wykonując elementarne mnożenie części wejścia, na której aktualnie się znajduje, a następnie sumuje wyniki w pojedynczy piksel wyjściowy.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2271F79-7024-BCB1-D9A1-E49A75250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88" y="2654986"/>
            <a:ext cx="5246642" cy="380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E3B3AF76-C912-42AB-22B0-23E4EA457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419" y="3292322"/>
            <a:ext cx="4454677" cy="248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2954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4C698541-40D8-914D-9671-83B7D8429326}"/>
              </a:ext>
            </a:extLst>
          </p:cNvPr>
          <p:cNvSpPr txBox="1"/>
          <p:nvPr/>
        </p:nvSpPr>
        <p:spPr>
          <a:xfrm>
            <a:off x="6096000" y="6559367"/>
            <a:ext cx="4959096" cy="307777"/>
          </a:xfrm>
          <a:prstGeom prst="rect">
            <a:avLst/>
          </a:prstGeom>
          <a:noFill/>
        </p:spPr>
        <p:txBody>
          <a:bodyPr wrap="none" rtlCol="0" anchor="ctr" anchorCtr="0">
            <a:normAutofit/>
          </a:bodyPr>
          <a:lstStyle/>
          <a:p>
            <a:r>
              <a:rPr lang="pl-PL" sz="1400" dirty="0">
                <a:solidFill>
                  <a:schemeClr val="bg1"/>
                </a:solidFill>
              </a:rPr>
              <a:t>POLITECHNIKA RZESZOWSKA W STALOWEJ WOLI – </a:t>
            </a:r>
            <a:r>
              <a:rPr lang="pl-PL" sz="1400" dirty="0" err="1">
                <a:solidFill>
                  <a:schemeClr val="bg1"/>
                </a:solidFill>
              </a:rPr>
              <a:t>https</a:t>
            </a:r>
            <a:r>
              <a:rPr lang="pl-PL" sz="1400" dirty="0">
                <a:solidFill>
                  <a:schemeClr val="bg1"/>
                </a:solidFill>
              </a:rPr>
              <a:t>://</a:t>
            </a:r>
            <a:r>
              <a:rPr lang="pl-PL" sz="1400" dirty="0" err="1">
                <a:solidFill>
                  <a:schemeClr val="bg1"/>
                </a:solidFill>
              </a:rPr>
              <a:t>wmt.prz.edu.pl</a:t>
            </a:r>
            <a:endParaRPr lang="pl-PL" sz="1400" dirty="0">
              <a:solidFill>
                <a:schemeClr val="bg1"/>
              </a:solidFill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3F8F9E2-3B47-D641-B64A-D2A9F1EC3950}"/>
              </a:ext>
            </a:extLst>
          </p:cNvPr>
          <p:cNvSpPr txBox="1"/>
          <p:nvPr/>
        </p:nvSpPr>
        <p:spPr>
          <a:xfrm>
            <a:off x="109728" y="0"/>
            <a:ext cx="10415016" cy="52322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pl-PL" sz="2800" dirty="0">
                <a:solidFill>
                  <a:schemeClr val="bg1"/>
                </a:solidFill>
                <a:latin typeface="+mj-lt"/>
              </a:rPr>
              <a:t>Wyzwanie 1: Uczenie nadzorowane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239979F-904F-D646-8B2E-F152426593DF}"/>
              </a:ext>
            </a:extLst>
          </p:cNvPr>
          <p:cNvSpPr txBox="1"/>
          <p:nvPr/>
        </p:nvSpPr>
        <p:spPr>
          <a:xfrm>
            <a:off x="0" y="6581001"/>
            <a:ext cx="60960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pl-PL" sz="1200" dirty="0">
                <a:solidFill>
                  <a:schemeClr val="bg1"/>
                </a:solidFill>
              </a:rPr>
              <a:t>Leszek Klich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7880A54D-F064-8914-C8C3-C3EB2209465C}"/>
              </a:ext>
            </a:extLst>
          </p:cNvPr>
          <p:cNvSpPr txBox="1"/>
          <p:nvPr/>
        </p:nvSpPr>
        <p:spPr>
          <a:xfrm>
            <a:off x="109728" y="865501"/>
            <a:ext cx="11893973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b="1" i="0" u="none" strike="noStrike" dirty="0">
                <a:effectLst/>
                <a:latin typeface="Google Sans"/>
              </a:rPr>
              <a:t>Uczenie nadzorowane</a:t>
            </a:r>
            <a:r>
              <a:rPr lang="pl-PL" sz="2800" i="0" u="none" strike="noStrike" dirty="0">
                <a:effectLst/>
                <a:latin typeface="Google Sans"/>
              </a:rPr>
              <a:t> jest jak nauka dziecka przez rodzica. </a:t>
            </a:r>
          </a:p>
          <a:p>
            <a:endParaRPr lang="pl-PL" sz="2800" dirty="0">
              <a:latin typeface="Google Sans"/>
            </a:endParaRPr>
          </a:p>
          <a:p>
            <a:r>
              <a:rPr lang="pl-PL" sz="2800" i="0" u="none" strike="noStrike" dirty="0">
                <a:effectLst/>
                <a:latin typeface="Google Sans"/>
              </a:rPr>
              <a:t>Dziecko otrzymuje książeczkę z obrazkami oraz informację co jest na obrazku: </a:t>
            </a:r>
          </a:p>
          <a:p>
            <a:pPr algn="ctr"/>
            <a:r>
              <a:rPr lang="pl-PL" sz="2800" b="1" i="0" u="none" strike="noStrike" dirty="0">
                <a:effectLst/>
                <a:latin typeface="Google Sans"/>
              </a:rPr>
              <a:t>tu jest samochód, tutaj koń, a tu jest drzewo – ten etap jest fazą uczenia. </a:t>
            </a:r>
          </a:p>
          <a:p>
            <a:endParaRPr lang="pl-PL" sz="2800" dirty="0">
              <a:latin typeface="Google Sans"/>
            </a:endParaRPr>
          </a:p>
          <a:p>
            <a:pPr algn="ctr"/>
            <a:r>
              <a:rPr lang="pl-PL" sz="2800" i="0" u="none" strike="noStrike" dirty="0">
                <a:effectLst/>
                <a:latin typeface="Google Sans"/>
              </a:rPr>
              <a:t>Po wystarczającej ilości prób można zapytać dziecko: „co jest na obrazku?”, pokazując mu </a:t>
            </a:r>
            <a:r>
              <a:rPr lang="pl-PL" sz="2800" b="1" i="0" u="none" strike="noStrike" dirty="0">
                <a:effectLst/>
                <a:latin typeface="Google Sans"/>
              </a:rPr>
              <a:t>nieco inny</a:t>
            </a:r>
            <a:r>
              <a:rPr lang="pl-PL" sz="2800" i="0" u="none" strike="noStrike" dirty="0">
                <a:effectLst/>
                <a:latin typeface="Google Sans"/>
              </a:rPr>
              <a:t> samochód, </a:t>
            </a:r>
            <a:r>
              <a:rPr lang="pl-PL" sz="2800" b="1" i="0" u="none" strike="noStrike" dirty="0">
                <a:effectLst/>
                <a:latin typeface="Google Sans"/>
              </a:rPr>
              <a:t>inne drzewo</a:t>
            </a:r>
            <a:r>
              <a:rPr lang="pl-PL" sz="2800" i="0" u="none" strike="noStrike" dirty="0">
                <a:effectLst/>
                <a:latin typeface="Google Sans"/>
              </a:rPr>
              <a:t> </a:t>
            </a:r>
            <a:br>
              <a:rPr lang="pl-PL" sz="2800" i="0" u="none" strike="noStrike" dirty="0">
                <a:effectLst/>
                <a:latin typeface="Google Sans"/>
              </a:rPr>
            </a:br>
            <a:r>
              <a:rPr lang="pl-PL" sz="2800" i="0" u="none" strike="noStrike" dirty="0">
                <a:effectLst/>
                <a:latin typeface="Google Sans"/>
              </a:rPr>
              <a:t>lub </a:t>
            </a:r>
            <a:r>
              <a:rPr lang="pl-PL" sz="2800" b="1" i="0" u="none" strike="noStrike" dirty="0">
                <a:effectLst/>
                <a:latin typeface="Google Sans"/>
              </a:rPr>
              <a:t>konia o innym umaszczeniu</a:t>
            </a:r>
            <a:r>
              <a:rPr lang="pl-PL" sz="2800" i="0" u="none" strike="noStrike" dirty="0">
                <a:effectLst/>
                <a:latin typeface="Google Sans"/>
              </a:rPr>
              <a:t>. </a:t>
            </a:r>
          </a:p>
          <a:p>
            <a:endParaRPr lang="pl-PL" sz="2800" dirty="0">
              <a:latin typeface="Google Sans"/>
            </a:endParaRPr>
          </a:p>
          <a:p>
            <a:r>
              <a:rPr lang="pl-PL" sz="2800" i="0" u="none" strike="noStrike" dirty="0">
                <a:effectLst/>
                <a:latin typeface="Google Sans"/>
              </a:rPr>
              <a:t>Możemy nazwać to </a:t>
            </a:r>
            <a:r>
              <a:rPr lang="pl-PL" sz="2800" b="1" i="0" u="none" strike="noStrike" dirty="0">
                <a:effectLst/>
                <a:latin typeface="Google Sans"/>
              </a:rPr>
              <a:t>fazą testowania</a:t>
            </a:r>
            <a:r>
              <a:rPr lang="pl-PL" sz="2800" i="0" u="none" strike="noStrike" dirty="0">
                <a:effectLst/>
                <a:latin typeface="Google Sans"/>
              </a:rPr>
              <a:t>, czy dziecko przyswoiło poprawnie pojęcia i czy jest w stanie generalizować przyswojoną wiedzę (czy widząc inne drzewo jest w stanie rozpoznać </a:t>
            </a:r>
            <a:r>
              <a:rPr lang="pl-PL" sz="2800" b="1" i="0" u="none" strike="noStrike" dirty="0">
                <a:effectLst/>
                <a:latin typeface="Google Sans"/>
              </a:rPr>
              <a:t>obiekt</a:t>
            </a:r>
            <a:r>
              <a:rPr lang="pl-PL" sz="2800" i="0" u="none" strike="noStrike" dirty="0">
                <a:effectLst/>
                <a:latin typeface="Google Sans"/>
              </a:rPr>
              <a:t> jako </a:t>
            </a:r>
            <a:r>
              <a:rPr lang="pl-PL" sz="2800" b="1" i="0" u="none" strike="noStrike" dirty="0">
                <a:effectLst/>
                <a:latin typeface="Google Sans"/>
              </a:rPr>
              <a:t>drzewo</a:t>
            </a:r>
            <a:r>
              <a:rPr lang="pl-PL" sz="2800" i="0" u="none" strike="noStrike" dirty="0">
                <a:effectLst/>
                <a:latin typeface="Google Sans"/>
              </a:rPr>
              <a:t>. </a:t>
            </a:r>
          </a:p>
          <a:p>
            <a:pPr algn="ctr"/>
            <a:r>
              <a:rPr lang="pl-PL" sz="2800" b="1" i="0" u="none" strike="noStrike" dirty="0">
                <a:effectLst/>
                <a:latin typeface="Google Sans"/>
              </a:rPr>
              <a:t>Jeżeli nie jest, to proces uczenia powtarzamy do skutku (tzw. epoka).</a:t>
            </a:r>
          </a:p>
        </p:txBody>
      </p:sp>
    </p:spTree>
    <p:extLst>
      <p:ext uri="{BB962C8B-B14F-4D97-AF65-F5344CB8AC3E}">
        <p14:creationId xmlns:p14="http://schemas.microsoft.com/office/powerpoint/2010/main" val="7267362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4C698541-40D8-914D-9671-83B7D8429326}"/>
              </a:ext>
            </a:extLst>
          </p:cNvPr>
          <p:cNvSpPr txBox="1"/>
          <p:nvPr/>
        </p:nvSpPr>
        <p:spPr>
          <a:xfrm>
            <a:off x="6096000" y="6559367"/>
            <a:ext cx="4959096" cy="307777"/>
          </a:xfrm>
          <a:prstGeom prst="rect">
            <a:avLst/>
          </a:prstGeom>
          <a:noFill/>
        </p:spPr>
        <p:txBody>
          <a:bodyPr wrap="none" rtlCol="0" anchor="ctr" anchorCtr="0">
            <a:normAutofit/>
          </a:bodyPr>
          <a:lstStyle/>
          <a:p>
            <a:r>
              <a:rPr lang="pl-PL" sz="1400" dirty="0">
                <a:solidFill>
                  <a:schemeClr val="bg1"/>
                </a:solidFill>
              </a:rPr>
              <a:t>POLITECHNIKA RZESZOWSKA W STALOWEJ WOLI – </a:t>
            </a:r>
            <a:r>
              <a:rPr lang="pl-PL" sz="1400" dirty="0" err="1">
                <a:solidFill>
                  <a:schemeClr val="bg1"/>
                </a:solidFill>
              </a:rPr>
              <a:t>https</a:t>
            </a:r>
            <a:r>
              <a:rPr lang="pl-PL" sz="1400" dirty="0">
                <a:solidFill>
                  <a:schemeClr val="bg1"/>
                </a:solidFill>
              </a:rPr>
              <a:t>://</a:t>
            </a:r>
            <a:r>
              <a:rPr lang="pl-PL" sz="1400" dirty="0" err="1">
                <a:solidFill>
                  <a:schemeClr val="bg1"/>
                </a:solidFill>
              </a:rPr>
              <a:t>wmt.prz.edu.pl</a:t>
            </a:r>
            <a:endParaRPr lang="pl-PL" sz="1400" dirty="0">
              <a:solidFill>
                <a:schemeClr val="bg1"/>
              </a:solidFill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3F8F9E2-3B47-D641-B64A-D2A9F1EC3950}"/>
              </a:ext>
            </a:extLst>
          </p:cNvPr>
          <p:cNvSpPr txBox="1"/>
          <p:nvPr/>
        </p:nvSpPr>
        <p:spPr>
          <a:xfrm>
            <a:off x="109728" y="0"/>
            <a:ext cx="10415016" cy="52322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pl-PL" sz="2800" dirty="0">
                <a:solidFill>
                  <a:schemeClr val="bg1"/>
                </a:solidFill>
                <a:latin typeface="+mj-lt"/>
              </a:rPr>
              <a:t>Wyzwanie 1: Uczenie nadzorowane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239979F-904F-D646-8B2E-F152426593DF}"/>
              </a:ext>
            </a:extLst>
          </p:cNvPr>
          <p:cNvSpPr txBox="1"/>
          <p:nvPr/>
        </p:nvSpPr>
        <p:spPr>
          <a:xfrm>
            <a:off x="0" y="6581001"/>
            <a:ext cx="60960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pl-PL" sz="1200" dirty="0">
                <a:solidFill>
                  <a:schemeClr val="bg1"/>
                </a:solidFill>
              </a:rPr>
              <a:t>Leszek Klich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7880A54D-F064-8914-C8C3-C3EB2209465C}"/>
              </a:ext>
            </a:extLst>
          </p:cNvPr>
          <p:cNvSpPr txBox="1"/>
          <p:nvPr/>
        </p:nvSpPr>
        <p:spPr>
          <a:xfrm>
            <a:off x="55542" y="682621"/>
            <a:ext cx="85330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b="1" i="0" u="none" strike="noStrike" dirty="0">
                <a:effectLst/>
                <a:latin typeface="Google Sans"/>
              </a:rPr>
              <a:t>Uczenie nadzorowane</a:t>
            </a:r>
            <a:r>
              <a:rPr lang="pl-PL" sz="2400" i="0" u="none" strike="noStrike" dirty="0">
                <a:effectLst/>
                <a:latin typeface="Google Sans"/>
              </a:rPr>
              <a:t> - rodzaje zbiorów danych. </a:t>
            </a:r>
          </a:p>
          <a:p>
            <a:pPr algn="ctr"/>
            <a:endParaRPr lang="pl-PL" sz="2400" dirty="0">
              <a:latin typeface="Google Sans"/>
            </a:endParaRPr>
          </a:p>
          <a:p>
            <a:pPr algn="ctr"/>
            <a:r>
              <a:rPr lang="pl-PL" sz="2400" i="0" u="none" strike="noStrike" dirty="0">
                <a:effectLst/>
                <a:latin typeface="Google Sans"/>
              </a:rPr>
              <a:t>Musimy mieć dwa rodzaje zbiorów: </a:t>
            </a:r>
            <a:r>
              <a:rPr lang="pl-PL" sz="2400" b="1" i="0" u="none" strike="noStrike" dirty="0">
                <a:effectLst/>
                <a:latin typeface="Google Sans"/>
              </a:rPr>
              <a:t>uczący</a:t>
            </a:r>
            <a:r>
              <a:rPr lang="pl-PL" sz="2400" i="0" u="none" strike="noStrike" dirty="0">
                <a:effectLst/>
                <a:latin typeface="Google Sans"/>
              </a:rPr>
              <a:t> i </a:t>
            </a:r>
            <a:r>
              <a:rPr lang="pl-PL" sz="2400" b="1" i="0" u="none" strike="noStrike" dirty="0">
                <a:effectLst/>
                <a:latin typeface="Google Sans"/>
              </a:rPr>
              <a:t>walidacyjny</a:t>
            </a:r>
            <a:r>
              <a:rPr lang="pl-PL" sz="2400" i="0" u="none" strike="noStrike" dirty="0">
                <a:effectLst/>
                <a:latin typeface="Google Sans"/>
              </a:rPr>
              <a:t>. </a:t>
            </a:r>
          </a:p>
          <a:p>
            <a:pPr algn="ctr"/>
            <a:r>
              <a:rPr lang="pl-PL" sz="2400" dirty="0">
                <a:latin typeface="Google Sans"/>
              </a:rPr>
              <a:t>(możemy mieć jeszcze</a:t>
            </a:r>
            <a:r>
              <a:rPr lang="pl-PL" sz="2400" i="0" u="none" strike="noStrike" dirty="0">
                <a:effectLst/>
                <a:latin typeface="Google Sans"/>
              </a:rPr>
              <a:t> jeden zbiór – testowy).</a:t>
            </a:r>
            <a:endParaRPr lang="pl-PL" sz="2400" b="1" i="0" u="none" strike="noStrike" dirty="0">
              <a:effectLst/>
              <a:latin typeface="Google Sans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4DC69EA-9AA6-960C-74D3-FE3CED46BAC5}"/>
              </a:ext>
            </a:extLst>
          </p:cNvPr>
          <p:cNvSpPr txBox="1"/>
          <p:nvPr/>
        </p:nvSpPr>
        <p:spPr>
          <a:xfrm>
            <a:off x="408093" y="2660983"/>
            <a:ext cx="1137581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000" b="1" dirty="0"/>
              <a:t>Podział na takie zbiory wytłumaczę poprzez analogię do nauki przedmiotu w szkole: </a:t>
            </a:r>
          </a:p>
          <a:p>
            <a:pPr algn="ctr"/>
            <a:endParaRPr lang="pl-PL" sz="2000" b="1" dirty="0"/>
          </a:p>
          <a:p>
            <a:pPr marL="342900" indent="-342900">
              <a:buFont typeface="+mj-lt"/>
              <a:buAutoNum type="arabicPeriod"/>
            </a:pPr>
            <a:r>
              <a:rPr lang="pl-PL" sz="2000" dirty="0"/>
              <a:t>W </a:t>
            </a:r>
            <a:r>
              <a:rPr lang="pl-PL" sz="2000" b="1" dirty="0"/>
              <a:t>pierwszej fazie</a:t>
            </a:r>
            <a:r>
              <a:rPr lang="pl-PL" sz="2000" dirty="0"/>
              <a:t> uczniowi przedstawia się przykłady. Uczeń słucha nauczyciela, robi notatki, stara się zrozumieć podane przykłady. (pracuje na zbiorze uczącym). 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000" dirty="0"/>
              <a:t>W </a:t>
            </a:r>
            <a:r>
              <a:rPr lang="pl-PL" sz="2000" b="1" dirty="0"/>
              <a:t>dalszej kolejności</a:t>
            </a:r>
            <a:r>
              <a:rPr lang="pl-PL" sz="2000" dirty="0"/>
              <a:t> uczeń rozwiązuje zadania ale pod okiem nauczyciela (praca na zbiorze walidacyjnym). Jest to test, jak dobrze uczeń przyswoił wiedzę i czy jego aktualne umiejętności są wystarczające, czy materiał należy dodatkowo powtórzyć. Proces uczenia na zbiorze uczącym i walidacyjnym może być powtarzany wielokrotnie (dziesiątki, a nawet setki tysięcy razy).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000" b="1" dirty="0"/>
              <a:t>OPCJONALNIE</a:t>
            </a:r>
            <a:r>
              <a:rPr lang="pl-PL" sz="2000" dirty="0"/>
              <a:t>: Na koniec nauczyciel tworzy egzamin. Uczeń otrzymuje zadanie, którego uprzednio nie widział i musi samodzielnie wykazać się odpowiednimi umiejętnościami. To praca na zbiorze </a:t>
            </a:r>
            <a:r>
              <a:rPr lang="pl-PL" sz="2000" b="1" dirty="0"/>
              <a:t>testowym</a:t>
            </a:r>
            <a:r>
              <a:rPr lang="pl-PL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94453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4C698541-40D8-914D-9671-83B7D8429326}"/>
              </a:ext>
            </a:extLst>
          </p:cNvPr>
          <p:cNvSpPr txBox="1"/>
          <p:nvPr/>
        </p:nvSpPr>
        <p:spPr>
          <a:xfrm>
            <a:off x="6096000" y="6559367"/>
            <a:ext cx="4959096" cy="307777"/>
          </a:xfrm>
          <a:prstGeom prst="rect">
            <a:avLst/>
          </a:prstGeom>
          <a:noFill/>
        </p:spPr>
        <p:txBody>
          <a:bodyPr wrap="none" rtlCol="0" anchor="ctr" anchorCtr="0">
            <a:normAutofit/>
          </a:bodyPr>
          <a:lstStyle/>
          <a:p>
            <a:r>
              <a:rPr lang="pl-PL" sz="1400" dirty="0">
                <a:solidFill>
                  <a:schemeClr val="bg1"/>
                </a:solidFill>
              </a:rPr>
              <a:t>POLITECHNIKA RZESZOWSKA W STALOWEJ WOLI – </a:t>
            </a:r>
            <a:r>
              <a:rPr lang="pl-PL" sz="1400" dirty="0" err="1">
                <a:solidFill>
                  <a:schemeClr val="bg1"/>
                </a:solidFill>
              </a:rPr>
              <a:t>https</a:t>
            </a:r>
            <a:r>
              <a:rPr lang="pl-PL" sz="1400" dirty="0">
                <a:solidFill>
                  <a:schemeClr val="bg1"/>
                </a:solidFill>
              </a:rPr>
              <a:t>://</a:t>
            </a:r>
            <a:r>
              <a:rPr lang="pl-PL" sz="1400" dirty="0" err="1">
                <a:solidFill>
                  <a:schemeClr val="bg1"/>
                </a:solidFill>
              </a:rPr>
              <a:t>wmt.prz.edu.pl</a:t>
            </a:r>
            <a:endParaRPr lang="pl-PL" sz="1400" dirty="0">
              <a:solidFill>
                <a:schemeClr val="bg1"/>
              </a:solidFill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3F8F9E2-3B47-D641-B64A-D2A9F1EC3950}"/>
              </a:ext>
            </a:extLst>
          </p:cNvPr>
          <p:cNvSpPr txBox="1"/>
          <p:nvPr/>
        </p:nvSpPr>
        <p:spPr>
          <a:xfrm>
            <a:off x="109728" y="0"/>
            <a:ext cx="10415016" cy="52322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pl-PL" sz="2800" dirty="0">
                <a:solidFill>
                  <a:schemeClr val="bg1"/>
                </a:solidFill>
                <a:latin typeface="+mj-lt"/>
              </a:rPr>
              <a:t>Wyzwanie 1: Uczenie nadzorowane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239979F-904F-D646-8B2E-F152426593DF}"/>
              </a:ext>
            </a:extLst>
          </p:cNvPr>
          <p:cNvSpPr txBox="1"/>
          <p:nvPr/>
        </p:nvSpPr>
        <p:spPr>
          <a:xfrm>
            <a:off x="0" y="6581001"/>
            <a:ext cx="60960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pl-PL" sz="1200" dirty="0">
                <a:solidFill>
                  <a:schemeClr val="bg1"/>
                </a:solidFill>
              </a:rPr>
              <a:t>Leszek Klich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7880A54D-F064-8914-C8C3-C3EB2209465C}"/>
              </a:ext>
            </a:extLst>
          </p:cNvPr>
          <p:cNvSpPr txBox="1"/>
          <p:nvPr/>
        </p:nvSpPr>
        <p:spPr>
          <a:xfrm>
            <a:off x="55542" y="682621"/>
            <a:ext cx="85330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b="1" i="0" u="none" strike="noStrike" dirty="0">
                <a:effectLst/>
                <a:latin typeface="Google Sans"/>
              </a:rPr>
              <a:t>Uczenie nadzorowane</a:t>
            </a:r>
            <a:r>
              <a:rPr lang="pl-PL" sz="2400" i="0" u="none" strike="noStrike" dirty="0">
                <a:effectLst/>
                <a:latin typeface="Google Sans"/>
              </a:rPr>
              <a:t> - rodzaje zbiorów danych. </a:t>
            </a:r>
          </a:p>
          <a:p>
            <a:pPr algn="ctr"/>
            <a:endParaRPr lang="pl-PL" sz="2400" dirty="0">
              <a:latin typeface="Google Sans"/>
            </a:endParaRPr>
          </a:p>
          <a:p>
            <a:pPr algn="ctr"/>
            <a:r>
              <a:rPr lang="pl-PL" sz="2400" i="0" u="none" strike="noStrike" dirty="0">
                <a:effectLst/>
                <a:latin typeface="Google Sans"/>
              </a:rPr>
              <a:t>Musimy mieć dwa rodzaje zbiorów: uczący i walidacyjny. </a:t>
            </a:r>
          </a:p>
          <a:p>
            <a:pPr algn="ctr"/>
            <a:r>
              <a:rPr lang="pl-PL" sz="2400" dirty="0">
                <a:latin typeface="Google Sans"/>
              </a:rPr>
              <a:t>(możemy mieć jeszcze</a:t>
            </a:r>
            <a:r>
              <a:rPr lang="pl-PL" sz="2400" i="0" u="none" strike="noStrike" dirty="0">
                <a:effectLst/>
                <a:latin typeface="Google Sans"/>
              </a:rPr>
              <a:t> jeden zbiór – testowy).</a:t>
            </a:r>
            <a:endParaRPr lang="pl-PL" sz="2400" b="1" i="0" u="none" strike="noStrike" dirty="0">
              <a:effectLst/>
              <a:latin typeface="Google Sans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4DC69EA-9AA6-960C-74D3-FE3CED46BAC5}"/>
              </a:ext>
            </a:extLst>
          </p:cNvPr>
          <p:cNvSpPr txBox="1"/>
          <p:nvPr/>
        </p:nvSpPr>
        <p:spPr>
          <a:xfrm>
            <a:off x="408093" y="2525516"/>
            <a:ext cx="1137581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b="1" dirty="0"/>
              <a:t>Zbiór treningowy: </a:t>
            </a:r>
            <a:r>
              <a:rPr lang="pl-PL" sz="2000" dirty="0"/>
              <a:t>główna część zbioru danych (folder </a:t>
            </a:r>
            <a:r>
              <a:rPr lang="pl-PL" sz="2000" b="1" dirty="0" err="1"/>
              <a:t>train</a:t>
            </a:r>
            <a:r>
              <a:rPr lang="pl-PL" sz="2000" dirty="0"/>
              <a:t>), używana do </a:t>
            </a:r>
            <a:r>
              <a:rPr lang="pl-PL" sz="2000" b="1" dirty="0"/>
              <a:t>treningu</a:t>
            </a:r>
            <a:r>
              <a:rPr lang="pl-PL" sz="2000" dirty="0"/>
              <a:t> modelu. Z niego model uczy się rozpoznawać </a:t>
            </a:r>
            <a:r>
              <a:rPr lang="pl-PL" sz="2000" b="1" dirty="0"/>
              <a:t>wzorce</a:t>
            </a:r>
            <a:r>
              <a:rPr lang="pl-PL" sz="2000" dirty="0"/>
              <a:t> i </a:t>
            </a:r>
            <a:r>
              <a:rPr lang="pl-PL" sz="2000" b="1" dirty="0"/>
              <a:t>cechy</a:t>
            </a:r>
            <a:r>
              <a:rPr lang="pl-PL" sz="2000" dirty="0"/>
              <a:t>. To zazwyczaj </a:t>
            </a:r>
            <a:r>
              <a:rPr lang="pl-PL" sz="2000" b="1" dirty="0"/>
              <a:t>70-80%</a:t>
            </a:r>
            <a:r>
              <a:rPr lang="pl-PL" sz="2000" dirty="0"/>
              <a:t> całości zbioru.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b="1" dirty="0"/>
              <a:t>Zbiór walidacyjny</a:t>
            </a:r>
            <a:r>
              <a:rPr lang="pl-PL" sz="2000" dirty="0"/>
              <a:t>: do dostrojenia parametrów modelu i uniknięcia nadmiernego dopasowania (</a:t>
            </a:r>
            <a:r>
              <a:rPr lang="pl-PL" sz="2000" dirty="0" err="1"/>
              <a:t>overfitting</a:t>
            </a:r>
            <a:r>
              <a:rPr lang="pl-PL" sz="2000" dirty="0"/>
              <a:t>). Zbiór ten (folder </a:t>
            </a:r>
            <a:r>
              <a:rPr lang="pl-PL" sz="2000" b="1" dirty="0" err="1"/>
              <a:t>val</a:t>
            </a:r>
            <a:r>
              <a:rPr lang="pl-PL" sz="2000" dirty="0"/>
              <a:t>) pozwala sprawdzić, jak dobrze model generalizuje na nowych danych, które nie były użyte w trakcie treningu. To zwykle </a:t>
            </a:r>
            <a:r>
              <a:rPr lang="pl-PL" sz="2000" b="1" dirty="0"/>
              <a:t>10-15%</a:t>
            </a:r>
            <a:r>
              <a:rPr lang="pl-PL" sz="2000" dirty="0"/>
              <a:t> zbioru danych.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b="1" dirty="0"/>
              <a:t>Zbiór testowy (opcjonalnie)</a:t>
            </a:r>
            <a:r>
              <a:rPr lang="pl-PL" sz="2000" dirty="0"/>
              <a:t>: zbiór danych (folder </a:t>
            </a:r>
            <a:r>
              <a:rPr lang="pl-PL" sz="2000" b="1" dirty="0"/>
              <a:t>test</a:t>
            </a:r>
            <a:r>
              <a:rPr lang="pl-PL" sz="2000" dirty="0"/>
              <a:t>) używany do oceny końcowej modelu, po zakończeniu procesu treningu i walidacji. Zbiór testowy powinien być </a:t>
            </a:r>
            <a:r>
              <a:rPr lang="pl-PL" sz="2000" b="1" dirty="0"/>
              <a:t>zupełnie inny</a:t>
            </a:r>
            <a:r>
              <a:rPr lang="pl-PL" sz="2000" dirty="0"/>
              <a:t> od danych treningowych i walidacyjnych i służy do ostatecznej weryfikacji, jak model będzie działał w praktycznych zastosowaniach. Zazwyczaj obejmuje ostatnie </a:t>
            </a:r>
            <a:r>
              <a:rPr lang="pl-PL" sz="2000" b="1" dirty="0"/>
              <a:t>10-15%</a:t>
            </a:r>
            <a:r>
              <a:rPr lang="pl-PL" sz="2000" dirty="0"/>
              <a:t> zbioru danych.</a:t>
            </a:r>
            <a:endParaRPr lang="pl-PL" b="1" dirty="0"/>
          </a:p>
          <a:p>
            <a:endParaRPr lang="pl-PL" b="1" dirty="0"/>
          </a:p>
          <a:p>
            <a:pPr algn="just"/>
            <a:r>
              <a:rPr lang="pl-PL" b="1" dirty="0"/>
              <a:t>OVERFITTING</a:t>
            </a:r>
            <a:r>
              <a:rPr lang="pl-PL" dirty="0"/>
              <a:t> to zjawisko, które występuje w sytuacji, w której model zapamiętał zbiór uczący, zamiast go zgeneralizować  (algorytm nadmiernie dopasował się do danych i przez to nie jest w stanie poradzić sobie dobrze z danymi spoza zbioru uczącego).</a:t>
            </a:r>
          </a:p>
        </p:txBody>
      </p:sp>
    </p:spTree>
    <p:extLst>
      <p:ext uri="{BB962C8B-B14F-4D97-AF65-F5344CB8AC3E}">
        <p14:creationId xmlns:p14="http://schemas.microsoft.com/office/powerpoint/2010/main" val="42426902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4C698541-40D8-914D-9671-83B7D8429326}"/>
              </a:ext>
            </a:extLst>
          </p:cNvPr>
          <p:cNvSpPr txBox="1"/>
          <p:nvPr/>
        </p:nvSpPr>
        <p:spPr>
          <a:xfrm>
            <a:off x="6096000" y="6559367"/>
            <a:ext cx="4959096" cy="307777"/>
          </a:xfrm>
          <a:prstGeom prst="rect">
            <a:avLst/>
          </a:prstGeom>
          <a:noFill/>
        </p:spPr>
        <p:txBody>
          <a:bodyPr wrap="none" rtlCol="0" anchor="ctr" anchorCtr="0">
            <a:normAutofit/>
          </a:bodyPr>
          <a:lstStyle/>
          <a:p>
            <a:r>
              <a:rPr lang="pl-PL" sz="1400" dirty="0">
                <a:solidFill>
                  <a:schemeClr val="bg1"/>
                </a:solidFill>
              </a:rPr>
              <a:t>POLITECHNIKA RZESZOWSKA W STALOWEJ WOLI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3F8F9E2-3B47-D641-B64A-D2A9F1EC3950}"/>
              </a:ext>
            </a:extLst>
          </p:cNvPr>
          <p:cNvSpPr txBox="1"/>
          <p:nvPr/>
        </p:nvSpPr>
        <p:spPr>
          <a:xfrm>
            <a:off x="109728" y="0"/>
            <a:ext cx="10415016" cy="52322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pl-PL" sz="2800" dirty="0">
                <a:solidFill>
                  <a:schemeClr val="bg1"/>
                </a:solidFill>
                <a:latin typeface="+mj-lt"/>
              </a:rPr>
              <a:t>Jaki model YOLO?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239979F-904F-D646-8B2E-F152426593DF}"/>
              </a:ext>
            </a:extLst>
          </p:cNvPr>
          <p:cNvSpPr txBox="1"/>
          <p:nvPr/>
        </p:nvSpPr>
        <p:spPr>
          <a:xfrm>
            <a:off x="0" y="6581001"/>
            <a:ext cx="60960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pl-PL" sz="1200" dirty="0">
                <a:solidFill>
                  <a:schemeClr val="bg1"/>
                </a:solidFill>
              </a:rPr>
              <a:t>Leszek Klich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F5910BB1-BC96-AA34-4736-163068FF3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" y="1262077"/>
            <a:ext cx="6096000" cy="481697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AA11047-08C7-7D09-608A-212D1D84F2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7994" y="2385060"/>
            <a:ext cx="5310305" cy="339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315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4CAA782-8BD0-176B-42E4-09F4EF83C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852" y="735616"/>
            <a:ext cx="4016701" cy="5803992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4C698541-40D8-914D-9671-83B7D8429326}"/>
              </a:ext>
            </a:extLst>
          </p:cNvPr>
          <p:cNvSpPr txBox="1"/>
          <p:nvPr/>
        </p:nvSpPr>
        <p:spPr>
          <a:xfrm>
            <a:off x="6096000" y="6559367"/>
            <a:ext cx="4959096" cy="307777"/>
          </a:xfrm>
          <a:prstGeom prst="rect">
            <a:avLst/>
          </a:prstGeom>
          <a:noFill/>
        </p:spPr>
        <p:txBody>
          <a:bodyPr wrap="none" rtlCol="0" anchor="ctr" anchorCtr="0">
            <a:normAutofit/>
          </a:bodyPr>
          <a:lstStyle/>
          <a:p>
            <a:r>
              <a:rPr lang="pl-PL" sz="1400" dirty="0">
                <a:solidFill>
                  <a:schemeClr val="bg1"/>
                </a:solidFill>
              </a:rPr>
              <a:t>POLITECHNIKA RZESZOWSKA W STALOWEJ WOLI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3F8F9E2-3B47-D641-B64A-D2A9F1EC3950}"/>
              </a:ext>
            </a:extLst>
          </p:cNvPr>
          <p:cNvSpPr txBox="1"/>
          <p:nvPr/>
        </p:nvSpPr>
        <p:spPr>
          <a:xfrm>
            <a:off x="109728" y="0"/>
            <a:ext cx="10415016" cy="52322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pl-PL" sz="2800" dirty="0">
                <a:solidFill>
                  <a:schemeClr val="bg1"/>
                </a:solidFill>
                <a:latin typeface="+mj-lt"/>
              </a:rPr>
              <a:t>Wyzwanie 1</a:t>
            </a:r>
            <a:r>
              <a:rPr lang="pl-PL" sz="2800" noProof="1">
                <a:solidFill>
                  <a:schemeClr val="bg1"/>
                </a:solidFill>
                <a:latin typeface="+mj-lt"/>
              </a:rPr>
              <a:t>: rozpoznawanie obrazów z drona - WYNIK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239979F-904F-D646-8B2E-F152426593DF}"/>
              </a:ext>
            </a:extLst>
          </p:cNvPr>
          <p:cNvSpPr txBox="1"/>
          <p:nvPr/>
        </p:nvSpPr>
        <p:spPr>
          <a:xfrm>
            <a:off x="0" y="6581001"/>
            <a:ext cx="60960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pl-PL" sz="1200" dirty="0">
                <a:solidFill>
                  <a:schemeClr val="bg1"/>
                </a:solidFill>
              </a:rPr>
              <a:t>Leszek Klich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C4F4A017-10CC-72D4-FC03-239ED54C68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6161" y="721953"/>
            <a:ext cx="4069419" cy="5817654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8228EEF7-2120-5466-015A-48446ECF1E7D}"/>
              </a:ext>
            </a:extLst>
          </p:cNvPr>
          <p:cNvSpPr txBox="1"/>
          <p:nvPr/>
        </p:nvSpPr>
        <p:spPr>
          <a:xfrm>
            <a:off x="778933" y="3136612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0" b="1" dirty="0">
                <a:solidFill>
                  <a:schemeClr val="accent1"/>
                </a:solidFill>
              </a:rPr>
              <a:t>1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B26E938-5B6C-71D3-8058-1CB2545D0A33}"/>
              </a:ext>
            </a:extLst>
          </p:cNvPr>
          <p:cNvSpPr txBox="1"/>
          <p:nvPr/>
        </p:nvSpPr>
        <p:spPr>
          <a:xfrm>
            <a:off x="4975012" y="3033462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0" b="1" dirty="0">
                <a:solidFill>
                  <a:schemeClr val="accent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730636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4C698541-40D8-914D-9671-83B7D8429326}"/>
              </a:ext>
            </a:extLst>
          </p:cNvPr>
          <p:cNvSpPr txBox="1"/>
          <p:nvPr/>
        </p:nvSpPr>
        <p:spPr>
          <a:xfrm>
            <a:off x="6096000" y="6559367"/>
            <a:ext cx="4959096" cy="307777"/>
          </a:xfrm>
          <a:prstGeom prst="rect">
            <a:avLst/>
          </a:prstGeom>
          <a:noFill/>
        </p:spPr>
        <p:txBody>
          <a:bodyPr wrap="none" rtlCol="0" anchor="ctr" anchorCtr="0">
            <a:normAutofit/>
          </a:bodyPr>
          <a:lstStyle/>
          <a:p>
            <a:r>
              <a:rPr lang="pl-PL" sz="1400" dirty="0">
                <a:solidFill>
                  <a:schemeClr val="bg1"/>
                </a:solidFill>
              </a:rPr>
              <a:t>POLITECHNIKA RZESZOWSKA W STALOWEJ WOLI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3F8F9E2-3B47-D641-B64A-D2A9F1EC3950}"/>
              </a:ext>
            </a:extLst>
          </p:cNvPr>
          <p:cNvSpPr txBox="1"/>
          <p:nvPr/>
        </p:nvSpPr>
        <p:spPr>
          <a:xfrm>
            <a:off x="109728" y="0"/>
            <a:ext cx="10415016" cy="52322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pl-PL" sz="2800" dirty="0">
                <a:solidFill>
                  <a:schemeClr val="bg1"/>
                </a:solidFill>
                <a:latin typeface="+mj-lt"/>
              </a:rPr>
              <a:t>Wyzwanie 1</a:t>
            </a:r>
            <a:r>
              <a:rPr lang="pl-PL" sz="2800" noProof="1">
                <a:solidFill>
                  <a:schemeClr val="bg1"/>
                </a:solidFill>
                <a:latin typeface="+mj-lt"/>
              </a:rPr>
              <a:t>: rozpoznawanie obrazów z drona - </a:t>
            </a:r>
            <a:r>
              <a:rPr lang="pl-PL" sz="2800" dirty="0">
                <a:solidFill>
                  <a:schemeClr val="bg1"/>
                </a:solidFill>
                <a:latin typeface="+mj-lt"/>
              </a:rPr>
              <a:t>algorytm YOLO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239979F-904F-D646-8B2E-F152426593DF}"/>
              </a:ext>
            </a:extLst>
          </p:cNvPr>
          <p:cNvSpPr txBox="1"/>
          <p:nvPr/>
        </p:nvSpPr>
        <p:spPr>
          <a:xfrm>
            <a:off x="0" y="6581001"/>
            <a:ext cx="60960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pl-PL" sz="1200" dirty="0">
                <a:solidFill>
                  <a:schemeClr val="bg1"/>
                </a:solidFill>
              </a:rPr>
              <a:t>Leszek Klich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BBA9F8B1-696C-D17A-61DC-3B5AD58D07AF}"/>
              </a:ext>
            </a:extLst>
          </p:cNvPr>
          <p:cNvSpPr txBox="1"/>
          <p:nvPr/>
        </p:nvSpPr>
        <p:spPr>
          <a:xfrm>
            <a:off x="176784" y="2019902"/>
            <a:ext cx="11838432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pl-PL" sz="2000" b="1" i="0" u="none" strike="noStrike" dirty="0">
                <a:solidFill>
                  <a:srgbClr val="0D0D0D"/>
                </a:solidFill>
                <a:effectLst/>
                <a:latin typeface="Söhne"/>
              </a:rPr>
              <a:t>Szybkość</a:t>
            </a:r>
            <a:r>
              <a:rPr lang="pl-PL" sz="2000" b="0" i="0" u="none" strike="noStrike" dirty="0">
                <a:solidFill>
                  <a:srgbClr val="0D0D0D"/>
                </a:solidFill>
                <a:effectLst/>
                <a:latin typeface="Söhne"/>
              </a:rPr>
              <a:t>: YOLO jest szybszy niż inne algorytmy detekcji obiektów, ponieważ przetwarza obrazy w całości na jednym przebiegu przez sieć neuronową. Dzięki temu jest idealny do zastosowań wymagających przetwarzania w czasie rzeczywistym, jak monitorowanie wideo czy systemy bezpieczeństwa.</a:t>
            </a:r>
          </a:p>
          <a:p>
            <a:pPr marL="342900" indent="-342900" algn="l">
              <a:buFont typeface="+mj-lt"/>
              <a:buAutoNum type="arabicPeriod"/>
            </a:pPr>
            <a:r>
              <a:rPr lang="pl-PL" sz="2000" b="1" i="0" u="none" strike="noStrike" dirty="0">
                <a:solidFill>
                  <a:srgbClr val="0D0D0D"/>
                </a:solidFill>
                <a:effectLst/>
                <a:latin typeface="Söhne"/>
              </a:rPr>
              <a:t>Wykrywanie w czasie rzeczywistym</a:t>
            </a:r>
            <a:r>
              <a:rPr lang="pl-PL" sz="2000" b="0" i="0" u="none" strike="noStrike" dirty="0">
                <a:solidFill>
                  <a:srgbClr val="0D0D0D"/>
                </a:solidFill>
                <a:effectLst/>
                <a:latin typeface="Söhne"/>
              </a:rPr>
              <a:t>: Jego szybkość pozwala na zastosowania w aplikacjach, które wymagają natychmiastowej reakcji, np. w autonomicznych pojazdach.</a:t>
            </a:r>
          </a:p>
          <a:p>
            <a:pPr marL="342900" indent="-342900" algn="l">
              <a:buFont typeface="+mj-lt"/>
              <a:buAutoNum type="arabicPeriod"/>
            </a:pPr>
            <a:r>
              <a:rPr lang="pl-PL" sz="2000" b="1" i="0" u="none" strike="noStrike" dirty="0">
                <a:solidFill>
                  <a:srgbClr val="0D0D0D"/>
                </a:solidFill>
                <a:effectLst/>
                <a:latin typeface="Söhne"/>
              </a:rPr>
              <a:t>Zrozumienie kontekstu</a:t>
            </a:r>
            <a:r>
              <a:rPr lang="pl-PL" sz="2000" b="0" i="0" u="none" strike="noStrike" dirty="0">
                <a:solidFill>
                  <a:srgbClr val="0D0D0D"/>
                </a:solidFill>
                <a:effectLst/>
                <a:latin typeface="Söhne"/>
              </a:rPr>
              <a:t>: YOLO patrzy na cały obraz podczas predykcji, co pozwala mu lepiej zrozumieć kontekst i zmniejszyć liczbę fałszywych detekcji.</a:t>
            </a:r>
          </a:p>
          <a:p>
            <a:pPr marL="342900" indent="-342900" algn="l">
              <a:buFont typeface="+mj-lt"/>
              <a:buAutoNum type="arabicPeriod"/>
            </a:pPr>
            <a:r>
              <a:rPr lang="pl-PL" sz="2000" b="1" i="0" u="none" strike="noStrike" dirty="0">
                <a:solidFill>
                  <a:srgbClr val="0D0D0D"/>
                </a:solidFill>
                <a:effectLst/>
                <a:latin typeface="Söhne"/>
              </a:rPr>
              <a:t>Mniej błędów granicznych</a:t>
            </a:r>
            <a:r>
              <a:rPr lang="pl-PL" sz="2000" b="0" i="0" u="none" strike="noStrike" dirty="0">
                <a:solidFill>
                  <a:srgbClr val="0D0D0D"/>
                </a:solidFill>
                <a:effectLst/>
                <a:latin typeface="Söhne"/>
              </a:rPr>
              <a:t>: Inne modele wyszukują regiony, które następnie klasyfikują. YOLO przetwarza cały obraz, więc jest mniej podatny na błędy.</a:t>
            </a:r>
            <a:endParaRPr lang="pl-PL" sz="2000" dirty="0">
              <a:solidFill>
                <a:srgbClr val="0D0D0D"/>
              </a:solidFill>
              <a:latin typeface="Söhne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pl-PL" sz="2000" b="1" dirty="0">
                <a:solidFill>
                  <a:srgbClr val="0D0D0D"/>
                </a:solidFill>
                <a:latin typeface="Söhne"/>
              </a:rPr>
              <a:t>W</a:t>
            </a:r>
            <a:r>
              <a:rPr lang="pl-PL" sz="2000" b="1" i="0" u="none" strike="noStrike" dirty="0">
                <a:solidFill>
                  <a:srgbClr val="0D0D0D"/>
                </a:solidFill>
                <a:effectLst/>
                <a:latin typeface="Söhne"/>
              </a:rPr>
              <a:t>szechstronność</a:t>
            </a:r>
            <a:r>
              <a:rPr lang="pl-PL" sz="2000" b="0" i="0" u="none" strike="noStrike" dirty="0">
                <a:solidFill>
                  <a:srgbClr val="0D0D0D"/>
                </a:solidFill>
                <a:effectLst/>
                <a:latin typeface="Söhne"/>
              </a:rPr>
              <a:t>: Algorytm może być używany do rozpoznawania wielu typów obiektów, co sprawia, że jest użyteczny w różnych dziedzinach i scenariuszach.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C65CA29C-AAE3-37E9-FFAF-D51F26C7D167}"/>
              </a:ext>
            </a:extLst>
          </p:cNvPr>
          <p:cNvSpPr txBox="1"/>
          <p:nvPr/>
        </p:nvSpPr>
        <p:spPr>
          <a:xfrm>
            <a:off x="336972" y="1010734"/>
            <a:ext cx="74455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b="1" i="0" u="none" strike="noStrike" dirty="0">
                <a:solidFill>
                  <a:srgbClr val="0D0D0D"/>
                </a:solidFill>
                <a:effectLst/>
                <a:latin typeface="Söhne"/>
              </a:rPr>
              <a:t>Algorytm YOLO (</a:t>
            </a:r>
            <a:r>
              <a:rPr lang="pl-PL" sz="2400" b="1" i="0" u="none" strike="noStrike" dirty="0" err="1">
                <a:solidFill>
                  <a:srgbClr val="0D0D0D"/>
                </a:solidFill>
                <a:effectLst/>
                <a:latin typeface="Söhne"/>
              </a:rPr>
              <a:t>You</a:t>
            </a:r>
            <a:r>
              <a:rPr lang="pl-PL" sz="2400" b="1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pl-PL" sz="2400" b="1" i="0" u="none" strike="noStrike" dirty="0" err="1">
                <a:solidFill>
                  <a:srgbClr val="0D0D0D"/>
                </a:solidFill>
                <a:effectLst/>
                <a:latin typeface="Söhne"/>
              </a:rPr>
              <a:t>Only</a:t>
            </a:r>
            <a:r>
              <a:rPr lang="pl-PL" sz="2400" b="1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pl-PL" sz="2400" b="1" i="0" u="none" strike="noStrike" dirty="0" err="1">
                <a:solidFill>
                  <a:srgbClr val="0D0D0D"/>
                </a:solidFill>
                <a:effectLst/>
                <a:latin typeface="Söhne"/>
              </a:rPr>
              <a:t>Look</a:t>
            </a:r>
            <a:r>
              <a:rPr lang="pl-PL" sz="2400" b="1" i="0" u="none" strike="noStrike" dirty="0">
                <a:solidFill>
                  <a:srgbClr val="0D0D0D"/>
                </a:solidFill>
                <a:effectLst/>
                <a:latin typeface="Söhne"/>
              </a:rPr>
              <a:t> </a:t>
            </a:r>
            <a:r>
              <a:rPr lang="pl-PL" sz="2400" b="1" i="0" u="none" strike="noStrike" dirty="0" err="1">
                <a:solidFill>
                  <a:srgbClr val="0D0D0D"/>
                </a:solidFill>
                <a:effectLst/>
                <a:latin typeface="Söhne"/>
              </a:rPr>
              <a:t>Once</a:t>
            </a:r>
            <a:r>
              <a:rPr lang="pl-PL" sz="2400" b="1" i="0" u="none" strike="noStrike" dirty="0">
                <a:solidFill>
                  <a:srgbClr val="0D0D0D"/>
                </a:solidFill>
                <a:effectLst/>
                <a:latin typeface="Söhne"/>
              </a:rPr>
              <a:t>) to popularna metoda detekcji obiektów w czasie rzeczywistym.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5FA89C7-2DC6-EC82-B64C-95E90EF9F533}"/>
              </a:ext>
            </a:extLst>
          </p:cNvPr>
          <p:cNvSpPr txBox="1"/>
          <p:nvPr/>
        </p:nvSpPr>
        <p:spPr>
          <a:xfrm>
            <a:off x="509693" y="5847266"/>
            <a:ext cx="108339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b="0" i="1" u="none" strike="noStrike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YOLO ma problem z wykrywaniem </a:t>
            </a:r>
            <a:r>
              <a:rPr lang="pl-PL" b="1" i="1" u="none" strike="noStrike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małych</a:t>
            </a:r>
            <a:r>
              <a:rPr lang="pl-PL" b="0" i="1" u="none" strike="noStrike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 obiektów lub obiektów, które </a:t>
            </a:r>
            <a:r>
              <a:rPr lang="pl-PL" b="1" i="1" u="none" strike="noStrike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są blisko siebie</a:t>
            </a:r>
            <a:r>
              <a:rPr lang="pl-PL" i="1" u="none" strike="noStrike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, </a:t>
            </a:r>
            <a:br>
              <a:rPr lang="pl-PL" i="1" u="none" strike="noStrike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</a:br>
            <a:r>
              <a:rPr lang="pl-PL" i="1" u="none" strike="noStrike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lecz najnowsze wersje radzą sobie z tym o wiele lepiej!</a:t>
            </a:r>
            <a:endParaRPr lang="pl-PL" i="1" dirty="0"/>
          </a:p>
        </p:txBody>
      </p:sp>
    </p:spTree>
    <p:extLst>
      <p:ext uri="{BB962C8B-B14F-4D97-AF65-F5344CB8AC3E}">
        <p14:creationId xmlns:p14="http://schemas.microsoft.com/office/powerpoint/2010/main" val="33924287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4C698541-40D8-914D-9671-83B7D8429326}"/>
              </a:ext>
            </a:extLst>
          </p:cNvPr>
          <p:cNvSpPr txBox="1"/>
          <p:nvPr/>
        </p:nvSpPr>
        <p:spPr>
          <a:xfrm>
            <a:off x="6096000" y="6559367"/>
            <a:ext cx="4959096" cy="307777"/>
          </a:xfrm>
          <a:prstGeom prst="rect">
            <a:avLst/>
          </a:prstGeom>
          <a:noFill/>
        </p:spPr>
        <p:txBody>
          <a:bodyPr wrap="none" rtlCol="0" anchor="ctr" anchorCtr="0">
            <a:normAutofit/>
          </a:bodyPr>
          <a:lstStyle/>
          <a:p>
            <a:r>
              <a:rPr lang="pl-PL" sz="1400" dirty="0">
                <a:solidFill>
                  <a:schemeClr val="bg1"/>
                </a:solidFill>
              </a:rPr>
              <a:t>POLITECHNIKA RZESZOWSKA W STALOWEJ WOLI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3F8F9E2-3B47-D641-B64A-D2A9F1EC3950}"/>
              </a:ext>
            </a:extLst>
          </p:cNvPr>
          <p:cNvSpPr txBox="1"/>
          <p:nvPr/>
        </p:nvSpPr>
        <p:spPr>
          <a:xfrm>
            <a:off x="109728" y="0"/>
            <a:ext cx="10415016" cy="52322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pl-PL" sz="2800" dirty="0">
                <a:solidFill>
                  <a:schemeClr val="bg1"/>
                </a:solidFill>
                <a:latin typeface="+mj-lt"/>
              </a:rPr>
              <a:t>Wyzwanie 1</a:t>
            </a:r>
            <a:r>
              <a:rPr lang="pl-PL" sz="2800" noProof="1">
                <a:solidFill>
                  <a:schemeClr val="bg1"/>
                </a:solidFill>
                <a:latin typeface="+mj-lt"/>
              </a:rPr>
              <a:t>: niezbędne narzędzia</a:t>
            </a:r>
            <a:endParaRPr lang="pl-PL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239979F-904F-D646-8B2E-F152426593DF}"/>
              </a:ext>
            </a:extLst>
          </p:cNvPr>
          <p:cNvSpPr txBox="1"/>
          <p:nvPr/>
        </p:nvSpPr>
        <p:spPr>
          <a:xfrm>
            <a:off x="0" y="6581001"/>
            <a:ext cx="60960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pl-PL" sz="1200" dirty="0">
                <a:solidFill>
                  <a:schemeClr val="bg1"/>
                </a:solidFill>
              </a:rPr>
              <a:t>Leszek Klich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C65CA29C-AAE3-37E9-FFAF-D51F26C7D167}"/>
              </a:ext>
            </a:extLst>
          </p:cNvPr>
          <p:cNvSpPr txBox="1"/>
          <p:nvPr/>
        </p:nvSpPr>
        <p:spPr>
          <a:xfrm>
            <a:off x="2204041" y="3145756"/>
            <a:ext cx="744558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4400" b="1" i="0" u="none" strike="noStrike" dirty="0">
                <a:solidFill>
                  <a:srgbClr val="0D0D0D"/>
                </a:solidFill>
                <a:effectLst/>
                <a:latin typeface="Söhne"/>
              </a:rPr>
              <a:t>Co nam będzie potrzebne?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CC7AB3B9-EEF9-6E70-F06A-A367DBF707F3}"/>
              </a:ext>
            </a:extLst>
          </p:cNvPr>
          <p:cNvSpPr txBox="1"/>
          <p:nvPr/>
        </p:nvSpPr>
        <p:spPr>
          <a:xfrm>
            <a:off x="9536853" y="1943946"/>
            <a:ext cx="1642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/>
              <a:t>wmt.prz.edu.pl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29831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4C698541-40D8-914D-9671-83B7D8429326}"/>
              </a:ext>
            </a:extLst>
          </p:cNvPr>
          <p:cNvSpPr txBox="1"/>
          <p:nvPr/>
        </p:nvSpPr>
        <p:spPr>
          <a:xfrm>
            <a:off x="6096000" y="6559367"/>
            <a:ext cx="4959096" cy="307777"/>
          </a:xfrm>
          <a:prstGeom prst="rect">
            <a:avLst/>
          </a:prstGeom>
          <a:noFill/>
        </p:spPr>
        <p:txBody>
          <a:bodyPr wrap="none" rtlCol="0" anchor="ctr" anchorCtr="0">
            <a:normAutofit/>
          </a:bodyPr>
          <a:lstStyle/>
          <a:p>
            <a:r>
              <a:rPr lang="pl-PL" sz="1400" dirty="0">
                <a:solidFill>
                  <a:schemeClr val="bg1"/>
                </a:solidFill>
              </a:rPr>
              <a:t>POLITECHNIKA RZESZOWSKA W STALOWEJ WOLI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3F8F9E2-3B47-D641-B64A-D2A9F1EC3950}"/>
              </a:ext>
            </a:extLst>
          </p:cNvPr>
          <p:cNvSpPr txBox="1"/>
          <p:nvPr/>
        </p:nvSpPr>
        <p:spPr>
          <a:xfrm>
            <a:off x="109728" y="0"/>
            <a:ext cx="10415016" cy="52322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pl-PL" sz="2800" dirty="0">
                <a:solidFill>
                  <a:schemeClr val="bg1"/>
                </a:solidFill>
                <a:latin typeface="+mj-lt"/>
              </a:rPr>
              <a:t>Co to jest uczenie maszynowe?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239979F-904F-D646-8B2E-F152426593DF}"/>
              </a:ext>
            </a:extLst>
          </p:cNvPr>
          <p:cNvSpPr txBox="1"/>
          <p:nvPr/>
        </p:nvSpPr>
        <p:spPr>
          <a:xfrm>
            <a:off x="0" y="6581001"/>
            <a:ext cx="60960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pl-PL" sz="1200" dirty="0">
                <a:solidFill>
                  <a:schemeClr val="bg1"/>
                </a:solidFill>
              </a:rPr>
              <a:t>Leszek Klich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7880A54D-F064-8914-C8C3-C3EB2209465C}"/>
              </a:ext>
            </a:extLst>
          </p:cNvPr>
          <p:cNvSpPr txBox="1"/>
          <p:nvPr/>
        </p:nvSpPr>
        <p:spPr>
          <a:xfrm>
            <a:off x="109727" y="784914"/>
            <a:ext cx="7519171" cy="560153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l-PL" sz="2800" b="1" i="0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Uczenie maszynowe </a:t>
            </a:r>
            <a:r>
              <a:rPr lang="pl-PL" sz="2800" b="0" i="0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jest </a:t>
            </a:r>
            <a:r>
              <a:rPr lang="pl-PL" sz="2800" b="1" i="0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podzbiorem</a:t>
            </a:r>
            <a:r>
              <a:rPr lang="pl-PL" sz="2800" b="0" i="0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 sztucznej inteligencji (AI). </a:t>
            </a:r>
          </a:p>
          <a:p>
            <a:endParaRPr lang="pl-PL" sz="1600" dirty="0">
              <a:solidFill>
                <a:srgbClr val="1F1F1F"/>
              </a:solidFill>
              <a:highlight>
                <a:srgbClr val="FFFFFF"/>
              </a:highlight>
              <a:latin typeface="Google Sans"/>
            </a:endParaRPr>
          </a:p>
          <a:p>
            <a:pPr algn="ctr"/>
            <a:r>
              <a:rPr lang="pl-PL" sz="2800" b="0" i="0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Skupia się na </a:t>
            </a:r>
            <a:r>
              <a:rPr lang="pl-PL" sz="2800" b="1" i="0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nauczaniu komputerów</a:t>
            </a:r>
            <a:r>
              <a:rPr lang="pl-PL" sz="2800" b="0" i="0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, jak uczyć się na danych i doskonalić w miarę zdobywania doświadczenia. </a:t>
            </a:r>
          </a:p>
          <a:p>
            <a:endParaRPr lang="pl-PL" sz="1400" dirty="0">
              <a:solidFill>
                <a:srgbClr val="1F1F1F"/>
              </a:solidFill>
              <a:highlight>
                <a:srgbClr val="FFFFFF"/>
              </a:highlight>
              <a:latin typeface="Google Sans"/>
            </a:endParaRPr>
          </a:p>
          <a:p>
            <a:pPr algn="ctr"/>
            <a:r>
              <a:rPr lang="pl-PL" sz="2800" b="0" i="0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Procesy uczenia i doskonalenia się </a:t>
            </a:r>
            <a:r>
              <a:rPr lang="pl-PL" sz="2800" b="1" i="0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nie są zaprogramowane</a:t>
            </a:r>
            <a:r>
              <a:rPr lang="pl-PL" sz="2800" b="0" i="0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. </a:t>
            </a:r>
          </a:p>
          <a:p>
            <a:endParaRPr lang="pl-PL" dirty="0">
              <a:solidFill>
                <a:srgbClr val="1F1F1F"/>
              </a:solidFill>
              <a:highlight>
                <a:srgbClr val="FFFFFF"/>
              </a:highlight>
              <a:latin typeface="Google Sans"/>
            </a:endParaRPr>
          </a:p>
          <a:p>
            <a:pPr algn="ctr"/>
            <a:r>
              <a:rPr lang="pl-PL" sz="2800" b="0" i="0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W uczeniu maszynowym algorytmy są </a:t>
            </a:r>
            <a:r>
              <a:rPr lang="pl-PL" sz="2800" b="1" i="0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trenowane</a:t>
            </a:r>
            <a:r>
              <a:rPr lang="pl-PL" sz="2800" b="0" i="0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 pod kątem odnajdowania </a:t>
            </a:r>
            <a:r>
              <a:rPr lang="pl-PL" sz="2800" b="1" i="0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wzorców</a:t>
            </a:r>
            <a:r>
              <a:rPr lang="pl-PL" sz="2800" b="0" i="0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 i </a:t>
            </a:r>
            <a:r>
              <a:rPr lang="pl-PL" sz="2800" b="1" i="0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korelacji, anomalii lub prawidłowości</a:t>
            </a:r>
            <a:r>
              <a:rPr lang="pl-PL" sz="2800" b="0" i="0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 </a:t>
            </a:r>
            <a:br>
              <a:rPr lang="pl-PL" sz="2800" b="0" i="0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</a:br>
            <a:r>
              <a:rPr lang="pl-PL" sz="2800" b="0" i="0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oraz podejmowania decyzji. </a:t>
            </a:r>
          </a:p>
        </p:txBody>
      </p:sp>
      <p:pic>
        <p:nvPicPr>
          <p:cNvPr id="2" name="Picture 2" descr="Sztuczna inteligencja - kilka kluczowych pojęć">
            <a:extLst>
              <a:ext uri="{FF2B5EF4-FFF2-40B4-BE49-F238E27FC236}">
                <a16:creationId xmlns:a16="http://schemas.microsoft.com/office/drawing/2014/main" id="{ECB2ED12-AB5E-CD8B-910A-FC546BCCA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625" y="2044230"/>
            <a:ext cx="4203700" cy="420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526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4C698541-40D8-914D-9671-83B7D8429326}"/>
              </a:ext>
            </a:extLst>
          </p:cNvPr>
          <p:cNvSpPr txBox="1"/>
          <p:nvPr/>
        </p:nvSpPr>
        <p:spPr>
          <a:xfrm>
            <a:off x="6096000" y="6559367"/>
            <a:ext cx="4959096" cy="307777"/>
          </a:xfrm>
          <a:prstGeom prst="rect">
            <a:avLst/>
          </a:prstGeom>
          <a:noFill/>
        </p:spPr>
        <p:txBody>
          <a:bodyPr wrap="none" rtlCol="0" anchor="ctr" anchorCtr="0">
            <a:normAutofit/>
          </a:bodyPr>
          <a:lstStyle/>
          <a:p>
            <a:r>
              <a:rPr lang="pl-PL" sz="1400" dirty="0">
                <a:solidFill>
                  <a:schemeClr val="bg1"/>
                </a:solidFill>
              </a:rPr>
              <a:t>POLITECHNIKA RZESZOWSKA W STALOWEJ WOLI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3F8F9E2-3B47-D641-B64A-D2A9F1EC3950}"/>
              </a:ext>
            </a:extLst>
          </p:cNvPr>
          <p:cNvSpPr txBox="1"/>
          <p:nvPr/>
        </p:nvSpPr>
        <p:spPr>
          <a:xfrm>
            <a:off x="109728" y="0"/>
            <a:ext cx="10415016" cy="523220"/>
          </a:xfrm>
          <a:prstGeom prst="rect">
            <a:avLst/>
          </a:prstGeom>
          <a:noFill/>
        </p:spPr>
        <p:txBody>
          <a:bodyPr wrap="square" rtlCol="0" anchor="ctr" anchorCtr="0">
            <a:normAutofit fontScale="92500"/>
          </a:bodyPr>
          <a:lstStyle/>
          <a:p>
            <a:r>
              <a:rPr lang="pl-PL" sz="2800" dirty="0">
                <a:solidFill>
                  <a:schemeClr val="bg1"/>
                </a:solidFill>
                <a:latin typeface="+mj-lt"/>
              </a:rPr>
              <a:t>Wyzwanie 1</a:t>
            </a:r>
            <a:r>
              <a:rPr lang="pl-PL" sz="2800" noProof="1">
                <a:solidFill>
                  <a:schemeClr val="bg1"/>
                </a:solidFill>
                <a:latin typeface="+mj-lt"/>
              </a:rPr>
              <a:t>: rozpoznawanie obrazów z drona – </a:t>
            </a:r>
            <a:r>
              <a:rPr lang="pl-PL" sz="2800" dirty="0">
                <a:solidFill>
                  <a:schemeClr val="bg1"/>
                </a:solidFill>
                <a:latin typeface="+mj-lt"/>
              </a:rPr>
              <a:t>co nam będzie potrzebne?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239979F-904F-D646-8B2E-F152426593DF}"/>
              </a:ext>
            </a:extLst>
          </p:cNvPr>
          <p:cNvSpPr txBox="1"/>
          <p:nvPr/>
        </p:nvSpPr>
        <p:spPr>
          <a:xfrm>
            <a:off x="0" y="6581001"/>
            <a:ext cx="60960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pl-PL" sz="1200" dirty="0">
                <a:solidFill>
                  <a:schemeClr val="bg1"/>
                </a:solidFill>
              </a:rPr>
              <a:t>Leszek Klich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BBA9F8B1-696C-D17A-61DC-3B5AD58D07AF}"/>
              </a:ext>
            </a:extLst>
          </p:cNvPr>
          <p:cNvSpPr txBox="1"/>
          <p:nvPr/>
        </p:nvSpPr>
        <p:spPr>
          <a:xfrm>
            <a:off x="109728" y="773608"/>
            <a:ext cx="87226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pl-PL" sz="2400" b="1" i="0" u="none" strike="noStrike" dirty="0">
                <a:solidFill>
                  <a:srgbClr val="0D0D0D"/>
                </a:solidFill>
                <a:effectLst/>
                <a:latin typeface="Söhne"/>
              </a:rPr>
              <a:t>Język </a:t>
            </a:r>
            <a:r>
              <a:rPr lang="pl-PL" sz="2400" b="1" i="0" u="none" strike="noStrike" dirty="0" err="1">
                <a:solidFill>
                  <a:srgbClr val="0D0D0D"/>
                </a:solidFill>
                <a:effectLst/>
                <a:latin typeface="Söhne"/>
              </a:rPr>
              <a:t>Python</a:t>
            </a:r>
            <a:r>
              <a:rPr lang="pl-PL" sz="2400" b="1" i="0" u="none" strike="noStrike" dirty="0">
                <a:solidFill>
                  <a:srgbClr val="0D0D0D"/>
                </a:solidFill>
                <a:effectLst/>
                <a:latin typeface="Söhne"/>
              </a:rPr>
              <a:t> 3: </a:t>
            </a:r>
            <a:r>
              <a:rPr lang="pl-PL" sz="2400" i="0" u="none" strike="noStrike" dirty="0" err="1">
                <a:solidFill>
                  <a:srgbClr val="0D0D0D"/>
                </a:solidFill>
                <a:effectLst/>
                <a:latin typeface="Söhne"/>
              </a:rPr>
              <a:t>https</a:t>
            </a:r>
            <a:r>
              <a:rPr lang="pl-PL" sz="2400" i="0" u="none" strike="noStrike" dirty="0">
                <a:solidFill>
                  <a:srgbClr val="0D0D0D"/>
                </a:solidFill>
                <a:effectLst/>
                <a:latin typeface="Söhne"/>
              </a:rPr>
              <a:t>://</a:t>
            </a:r>
            <a:r>
              <a:rPr lang="pl-PL" sz="2400" i="0" u="none" strike="noStrike" dirty="0" err="1">
                <a:solidFill>
                  <a:srgbClr val="0D0D0D"/>
                </a:solidFill>
                <a:effectLst/>
                <a:latin typeface="Söhne"/>
              </a:rPr>
              <a:t>www.python.org</a:t>
            </a:r>
            <a:endParaRPr lang="pl-PL" sz="2400" i="0" u="none" strike="noStrike" dirty="0">
              <a:solidFill>
                <a:srgbClr val="0D0D0D"/>
              </a:solidFill>
              <a:effectLst/>
              <a:latin typeface="Söhne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pl-PL" sz="2400" b="1" i="0" u="none" strike="noStrike" dirty="0">
                <a:solidFill>
                  <a:srgbClr val="0D0D0D"/>
                </a:solidFill>
                <a:effectLst/>
                <a:latin typeface="Söhne"/>
              </a:rPr>
              <a:t>Środowisko programistyczne:</a:t>
            </a:r>
            <a:r>
              <a:rPr lang="pl-PL" sz="2400" i="0" u="none" strike="noStrike" dirty="0">
                <a:solidFill>
                  <a:srgbClr val="0D0D0D"/>
                </a:solidFill>
                <a:effectLst/>
                <a:latin typeface="Söhne"/>
              </a:rPr>
              <a:t> Visual Studio </a:t>
            </a:r>
            <a:r>
              <a:rPr lang="pl-PL" sz="2400" i="0" u="none" strike="noStrike" dirty="0" err="1">
                <a:solidFill>
                  <a:srgbClr val="0D0D0D"/>
                </a:solidFill>
                <a:effectLst/>
                <a:latin typeface="Söhne"/>
              </a:rPr>
              <a:t>Code</a:t>
            </a:r>
            <a:r>
              <a:rPr lang="pl-PL" sz="2400" i="0" u="none" strike="noStrike" dirty="0">
                <a:solidFill>
                  <a:srgbClr val="0D0D0D"/>
                </a:solidFill>
                <a:effectLst/>
                <a:latin typeface="Söhne"/>
              </a:rPr>
              <a:t>, </a:t>
            </a:r>
            <a:r>
              <a:rPr lang="pl-PL" sz="2400" i="0" u="none" strike="noStrike" dirty="0" err="1">
                <a:solidFill>
                  <a:srgbClr val="0D0D0D"/>
                </a:solidFill>
                <a:effectLst/>
                <a:latin typeface="Söhne"/>
              </a:rPr>
              <a:t>PyCharm</a:t>
            </a:r>
            <a:r>
              <a:rPr lang="pl-PL" sz="2400" i="0" u="none" strike="noStrike" dirty="0">
                <a:solidFill>
                  <a:srgbClr val="0D0D0D"/>
                </a:solidFill>
                <a:effectLst/>
                <a:latin typeface="Söhne"/>
              </a:rPr>
              <a:t>, Jupiter, </a:t>
            </a:r>
            <a:r>
              <a:rPr lang="pl-PL" sz="2400" i="0" u="none" strike="noStrike" dirty="0" err="1">
                <a:solidFill>
                  <a:srgbClr val="0D0D0D"/>
                </a:solidFill>
                <a:effectLst/>
                <a:latin typeface="Söhne"/>
              </a:rPr>
              <a:t>Spyer</a:t>
            </a:r>
            <a:r>
              <a:rPr lang="pl-PL" sz="2400" i="0" u="none" strike="noStrike" dirty="0">
                <a:solidFill>
                  <a:srgbClr val="0D0D0D"/>
                </a:solidFill>
                <a:effectLst/>
                <a:latin typeface="Söhne"/>
              </a:rPr>
              <a:t> IDE, Google </a:t>
            </a:r>
            <a:r>
              <a:rPr lang="pl-PL" sz="2400" i="0" u="none" strike="noStrike" dirty="0" err="1">
                <a:solidFill>
                  <a:srgbClr val="0D0D0D"/>
                </a:solidFill>
                <a:effectLst/>
                <a:latin typeface="Söhne"/>
              </a:rPr>
              <a:t>Colab</a:t>
            </a:r>
            <a:r>
              <a:rPr lang="pl-PL" sz="2400" i="0" u="none" strike="noStrike" dirty="0">
                <a:solidFill>
                  <a:srgbClr val="0D0D0D"/>
                </a:solidFill>
                <a:effectLst/>
                <a:latin typeface="Söhne"/>
              </a:rPr>
              <a:t>, etc.</a:t>
            </a:r>
          </a:p>
          <a:p>
            <a:pPr marL="342900" indent="-342900" algn="l">
              <a:buFont typeface="+mj-lt"/>
              <a:buAutoNum type="arabicPeriod"/>
            </a:pPr>
            <a:r>
              <a:rPr lang="pl-PL" sz="2400" dirty="0">
                <a:solidFill>
                  <a:srgbClr val="0D0D0D"/>
                </a:solidFill>
                <a:latin typeface="Söhne"/>
              </a:rPr>
              <a:t>GIT dla Windows (pobierz i </a:t>
            </a:r>
            <a:r>
              <a:rPr lang="pl-PL" sz="2400" dirty="0" err="1">
                <a:solidFill>
                  <a:srgbClr val="0D0D0D"/>
                </a:solidFill>
                <a:latin typeface="Söhne"/>
              </a:rPr>
              <a:t>zainstyaluj</a:t>
            </a:r>
            <a:r>
              <a:rPr lang="pl-PL" sz="2400" dirty="0">
                <a:solidFill>
                  <a:srgbClr val="0D0D0D"/>
                </a:solidFill>
                <a:latin typeface="Söhne"/>
              </a:rPr>
              <a:t>)</a:t>
            </a:r>
            <a:endParaRPr lang="pl-PL" sz="2400" i="0" u="none" strike="noStrike" dirty="0">
              <a:solidFill>
                <a:srgbClr val="0D0D0D"/>
              </a:solidFill>
              <a:effectLst/>
              <a:latin typeface="Söhne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42919C0-E747-A56B-B533-73D878BD9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1520" y="2695356"/>
            <a:ext cx="5831840" cy="3638753"/>
          </a:xfrm>
          <a:prstGeom prst="rect">
            <a:avLst/>
          </a:prstGeom>
        </p:spPr>
      </p:pic>
      <p:pic>
        <p:nvPicPr>
          <p:cNvPr id="4098" name="Picture 2" descr="video">
            <a:extLst>
              <a:ext uri="{FF2B5EF4-FFF2-40B4-BE49-F238E27FC236}">
                <a16:creationId xmlns:a16="http://schemas.microsoft.com/office/drawing/2014/main" id="{FA44725C-9D8F-699A-6D0E-142BD8F82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73" y="2561341"/>
            <a:ext cx="4988381" cy="390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1953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4C698541-40D8-914D-9671-83B7D8429326}"/>
              </a:ext>
            </a:extLst>
          </p:cNvPr>
          <p:cNvSpPr txBox="1"/>
          <p:nvPr/>
        </p:nvSpPr>
        <p:spPr>
          <a:xfrm>
            <a:off x="6096000" y="6559367"/>
            <a:ext cx="4959096" cy="307777"/>
          </a:xfrm>
          <a:prstGeom prst="rect">
            <a:avLst/>
          </a:prstGeom>
          <a:noFill/>
        </p:spPr>
        <p:txBody>
          <a:bodyPr wrap="none" rtlCol="0" anchor="ctr" anchorCtr="0">
            <a:normAutofit/>
          </a:bodyPr>
          <a:lstStyle/>
          <a:p>
            <a:r>
              <a:rPr lang="pl-PL" sz="1400" dirty="0">
                <a:solidFill>
                  <a:schemeClr val="bg1"/>
                </a:solidFill>
              </a:rPr>
              <a:t>POLITECHNIKA RZESZOWSKA W STALOWEJ WOLI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3F8F9E2-3B47-D641-B64A-D2A9F1EC3950}"/>
              </a:ext>
            </a:extLst>
          </p:cNvPr>
          <p:cNvSpPr txBox="1"/>
          <p:nvPr/>
        </p:nvSpPr>
        <p:spPr>
          <a:xfrm>
            <a:off x="109728" y="0"/>
            <a:ext cx="10415016" cy="523220"/>
          </a:xfrm>
          <a:prstGeom prst="rect">
            <a:avLst/>
          </a:prstGeom>
          <a:noFill/>
        </p:spPr>
        <p:txBody>
          <a:bodyPr wrap="square" rtlCol="0" anchor="ctr" anchorCtr="0">
            <a:normAutofit fontScale="92500"/>
          </a:bodyPr>
          <a:lstStyle/>
          <a:p>
            <a:r>
              <a:rPr lang="pl-PL" sz="2800" dirty="0">
                <a:solidFill>
                  <a:schemeClr val="bg1"/>
                </a:solidFill>
                <a:latin typeface="+mj-lt"/>
              </a:rPr>
              <a:t>Wyzwanie 1</a:t>
            </a:r>
            <a:r>
              <a:rPr lang="pl-PL" sz="2800" noProof="1">
                <a:solidFill>
                  <a:schemeClr val="bg1"/>
                </a:solidFill>
                <a:latin typeface="+mj-lt"/>
              </a:rPr>
              <a:t>: rozpoznawanie obrazów z drona – </a:t>
            </a:r>
            <a:r>
              <a:rPr lang="pl-PL" sz="2800" dirty="0">
                <a:solidFill>
                  <a:schemeClr val="bg1"/>
                </a:solidFill>
                <a:latin typeface="+mj-lt"/>
              </a:rPr>
              <a:t>co nam będzie potrzebne?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239979F-904F-D646-8B2E-F152426593DF}"/>
              </a:ext>
            </a:extLst>
          </p:cNvPr>
          <p:cNvSpPr txBox="1"/>
          <p:nvPr/>
        </p:nvSpPr>
        <p:spPr>
          <a:xfrm>
            <a:off x="0" y="6581001"/>
            <a:ext cx="60960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pl-PL" sz="1200" dirty="0">
                <a:solidFill>
                  <a:schemeClr val="bg1"/>
                </a:solidFill>
              </a:rPr>
              <a:t>Leszek Klich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BBA9F8B1-696C-D17A-61DC-3B5AD58D07AF}"/>
              </a:ext>
            </a:extLst>
          </p:cNvPr>
          <p:cNvSpPr txBox="1"/>
          <p:nvPr/>
        </p:nvSpPr>
        <p:spPr>
          <a:xfrm>
            <a:off x="109728" y="773608"/>
            <a:ext cx="91832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2400" b="1" i="0" u="none" strike="noStrike" dirty="0">
                <a:solidFill>
                  <a:srgbClr val="0D0D0D"/>
                </a:solidFill>
                <a:effectLst/>
                <a:latin typeface="Söhne"/>
              </a:rPr>
              <a:t>Docker: (opcjonalny, ale mocno zalecany) - </a:t>
            </a:r>
            <a:r>
              <a:rPr lang="pl-PL" sz="2400" i="0" u="none" strike="noStrike" dirty="0" err="1">
                <a:solidFill>
                  <a:srgbClr val="0D0D0D"/>
                </a:solidFill>
                <a:effectLst/>
                <a:latin typeface="Söhne"/>
              </a:rPr>
              <a:t>https</a:t>
            </a:r>
            <a:r>
              <a:rPr lang="pl-PL" sz="2400" i="0" u="none" strike="noStrike" dirty="0">
                <a:solidFill>
                  <a:srgbClr val="0D0D0D"/>
                </a:solidFill>
                <a:effectLst/>
                <a:latin typeface="Söhne"/>
              </a:rPr>
              <a:t>://</a:t>
            </a:r>
            <a:r>
              <a:rPr lang="pl-PL" sz="2400" i="0" u="none" strike="noStrike" dirty="0" err="1">
                <a:solidFill>
                  <a:srgbClr val="0D0D0D"/>
                </a:solidFill>
                <a:effectLst/>
                <a:latin typeface="Söhne"/>
              </a:rPr>
              <a:t>www.docker.com</a:t>
            </a:r>
            <a:endParaRPr lang="pl-PL" sz="2400" i="0" u="none" strike="noStrike" dirty="0">
              <a:solidFill>
                <a:srgbClr val="0D0D0D"/>
              </a:solidFill>
              <a:effectLst/>
              <a:latin typeface="Söhne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21BB906-44BB-1F29-121A-8745364E5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86" y="1924872"/>
            <a:ext cx="6791960" cy="440424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605761E9-BB76-87D4-0E6D-267F8DBC6ACC}"/>
              </a:ext>
            </a:extLst>
          </p:cNvPr>
          <p:cNvSpPr txBox="1"/>
          <p:nvPr/>
        </p:nvSpPr>
        <p:spPr>
          <a:xfrm>
            <a:off x="109728" y="1256907"/>
            <a:ext cx="86278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0" i="0" u="none" strike="noStrike" dirty="0">
                <a:solidFill>
                  <a:srgbClr val="4D5156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Darmowe oprogramowanie służące do konteneryzacji, działające jako „platforma dla programistów i administratorów do uruchamiania aplikacji rozproszonych”.</a:t>
            </a:r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8E5C6EAA-BDED-CFF7-22F7-F2E74EBA9661}"/>
              </a:ext>
            </a:extLst>
          </p:cNvPr>
          <p:cNvSpPr txBox="1"/>
          <p:nvPr/>
        </p:nvSpPr>
        <p:spPr>
          <a:xfrm>
            <a:off x="7602507" y="2133493"/>
            <a:ext cx="441579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effectLst/>
              </a:rPr>
              <a:t>Windows 10</a:t>
            </a:r>
          </a:p>
          <a:p>
            <a:r>
              <a:rPr lang="pl-PL" b="0" i="0" u="none" strike="noStrike" dirty="0" err="1">
                <a:solidFill>
                  <a:srgbClr val="212529"/>
                </a:solidFill>
                <a:effectLst/>
                <a:latin typeface="Open Sans" panose="020F0502020204030204" pitchFamily="34" charset="0"/>
              </a:rPr>
              <a:t>Install</a:t>
            </a:r>
            <a:r>
              <a:rPr lang="pl-PL" b="0" i="0" u="none" strike="noStrike" dirty="0">
                <a:solidFill>
                  <a:srgbClr val="212529"/>
                </a:solidFill>
                <a:effectLst/>
                <a:latin typeface="Open Sans" panose="020F0502020204030204" pitchFamily="34" charset="0"/>
              </a:rPr>
              <a:t> WSL2 (</a:t>
            </a:r>
            <a:r>
              <a:rPr lang="pl-PL" b="1" i="0" u="none" strike="noStrike" dirty="0">
                <a:solidFill>
                  <a:srgbClr val="212529"/>
                </a:solidFill>
                <a:effectLst/>
                <a:latin typeface="Open Sans" panose="020F0502020204030204" pitchFamily="34" charset="0"/>
              </a:rPr>
              <a:t>Windows </a:t>
            </a:r>
            <a:r>
              <a:rPr lang="pl-PL" b="1" i="0" u="none" strike="noStrike" dirty="0" err="1">
                <a:solidFill>
                  <a:srgbClr val="212529"/>
                </a:solidFill>
                <a:effectLst/>
                <a:latin typeface="Open Sans" panose="020F0502020204030204" pitchFamily="34" charset="0"/>
              </a:rPr>
              <a:t>subsystem</a:t>
            </a:r>
            <a:r>
              <a:rPr lang="pl-PL" b="1" i="0" u="none" strike="noStrike" dirty="0">
                <a:solidFill>
                  <a:srgbClr val="212529"/>
                </a:solidFill>
                <a:effectLst/>
                <a:latin typeface="Open Sans" panose="020F0502020204030204" pitchFamily="34" charset="0"/>
              </a:rPr>
              <a:t> for Linux</a:t>
            </a:r>
            <a:r>
              <a:rPr lang="pl-PL" b="0" i="0" u="none" strike="noStrike" dirty="0">
                <a:solidFill>
                  <a:srgbClr val="212529"/>
                </a:solidFill>
                <a:effectLst/>
                <a:latin typeface="Open Sans" panose="020F0502020204030204" pitchFamily="34" charset="0"/>
              </a:rPr>
              <a:t>) </a:t>
            </a:r>
            <a:r>
              <a:rPr lang="pl-PL" b="0" i="0" u="none" strike="noStrike" dirty="0" err="1">
                <a:solidFill>
                  <a:srgbClr val="212529"/>
                </a:solidFill>
                <a:effectLst/>
                <a:latin typeface="Open Sans" panose="020F0502020204030204" pitchFamily="34" charset="0"/>
              </a:rPr>
              <a:t>refer</a:t>
            </a:r>
            <a:r>
              <a:rPr lang="pl-PL" b="0" i="0" u="none" strike="noStrike" dirty="0">
                <a:solidFill>
                  <a:srgbClr val="212529"/>
                </a:solidFill>
                <a:effectLst/>
                <a:latin typeface="Open Sans" panose="020F0502020204030204" pitchFamily="34" charset="0"/>
              </a:rPr>
              <a:t> to </a:t>
            </a:r>
            <a:r>
              <a:rPr lang="pl-PL" b="0" i="0" u="none" strike="noStrike" dirty="0">
                <a:solidFill>
                  <a:srgbClr val="212529"/>
                </a:solidFill>
                <a:effectLst/>
                <a:latin typeface="Open Sans" panose="020F0502020204030204" pitchFamily="34" charset="0"/>
                <a:hlinkClick r:id="rId4"/>
              </a:rPr>
              <a:t>this official guide</a:t>
            </a:r>
            <a:r>
              <a:rPr lang="pl-PL" b="0" i="0" u="none" strike="noStrike" dirty="0">
                <a:solidFill>
                  <a:srgbClr val="212529"/>
                </a:solidFill>
                <a:effectLst/>
                <a:latin typeface="Open Sans" panose="020F0502020204030204" pitchFamily="34" charset="0"/>
              </a:rPr>
              <a:t>. WSL2 </a:t>
            </a:r>
            <a:r>
              <a:rPr lang="pl-PL" b="0" i="0" u="none" strike="noStrike" dirty="0" err="1">
                <a:solidFill>
                  <a:srgbClr val="212529"/>
                </a:solidFill>
                <a:effectLst/>
                <a:latin typeface="Open Sans" panose="020F0502020204030204" pitchFamily="34" charset="0"/>
              </a:rPr>
              <a:t>requires</a:t>
            </a:r>
            <a:r>
              <a:rPr lang="pl-PL" b="0" i="0" u="none" strike="noStrike" dirty="0">
                <a:solidFill>
                  <a:srgbClr val="212529"/>
                </a:solidFill>
                <a:effectLst/>
                <a:latin typeface="Open Sans" panose="020F0502020204030204" pitchFamily="34" charset="0"/>
              </a:rPr>
              <a:t> Windows 10, version 2004 </a:t>
            </a:r>
            <a:r>
              <a:rPr lang="pl-PL" b="0" i="0" u="none" strike="noStrike" dirty="0" err="1">
                <a:solidFill>
                  <a:srgbClr val="212529"/>
                </a:solidFill>
                <a:effectLst/>
                <a:latin typeface="Open Sans" panose="020F0502020204030204" pitchFamily="34" charset="0"/>
              </a:rPr>
              <a:t>or</a:t>
            </a:r>
            <a:r>
              <a:rPr lang="pl-PL" b="0" i="0" u="none" strike="noStrike" dirty="0">
                <a:solidFill>
                  <a:srgbClr val="212529"/>
                </a:solidFill>
                <a:effectLst/>
                <a:latin typeface="Open Sans" panose="020F0502020204030204" pitchFamily="34" charset="0"/>
              </a:rPr>
              <a:t> </a:t>
            </a:r>
            <a:r>
              <a:rPr lang="pl-PL" b="0" i="0" u="none" strike="noStrike" dirty="0" err="1">
                <a:solidFill>
                  <a:srgbClr val="212529"/>
                </a:solidFill>
                <a:effectLst/>
                <a:latin typeface="Open Sans" panose="020F0502020204030204" pitchFamily="34" charset="0"/>
              </a:rPr>
              <a:t>higher</a:t>
            </a:r>
            <a:r>
              <a:rPr lang="pl-PL" b="0" i="0" u="none" strike="noStrike" dirty="0">
                <a:solidFill>
                  <a:srgbClr val="212529"/>
                </a:solidFill>
                <a:effectLst/>
                <a:latin typeface="Open Sans" panose="020F0502020204030204" pitchFamily="34" charset="0"/>
              </a:rPr>
              <a:t>. </a:t>
            </a:r>
            <a:r>
              <a:rPr lang="pl-PL" b="0" i="0" u="none" strike="noStrike" dirty="0" err="1">
                <a:solidFill>
                  <a:srgbClr val="212529"/>
                </a:solidFill>
                <a:effectLst/>
                <a:latin typeface="Open Sans" panose="020F0502020204030204" pitchFamily="34" charset="0"/>
              </a:rPr>
              <a:t>After</a:t>
            </a:r>
            <a:r>
              <a:rPr lang="pl-PL" b="0" i="0" u="none" strike="noStrike" dirty="0">
                <a:solidFill>
                  <a:srgbClr val="212529"/>
                </a:solidFill>
                <a:effectLst/>
                <a:latin typeface="Open Sans" panose="020F0502020204030204" pitchFamily="34" charset="0"/>
              </a:rPr>
              <a:t> </a:t>
            </a:r>
            <a:r>
              <a:rPr lang="pl-PL" b="0" i="0" u="none" strike="noStrike" dirty="0" err="1">
                <a:solidFill>
                  <a:srgbClr val="212529"/>
                </a:solidFill>
                <a:effectLst/>
                <a:latin typeface="Open Sans" panose="020F0502020204030204" pitchFamily="34" charset="0"/>
              </a:rPr>
              <a:t>installing</a:t>
            </a:r>
            <a:r>
              <a:rPr lang="pl-PL" b="0" i="0" u="none" strike="noStrike" dirty="0">
                <a:solidFill>
                  <a:srgbClr val="212529"/>
                </a:solidFill>
                <a:effectLst/>
                <a:latin typeface="Open Sans" panose="020F0502020204030204" pitchFamily="34" charset="0"/>
              </a:rPr>
              <a:t> WSL2, </a:t>
            </a:r>
            <a:r>
              <a:rPr lang="pl-PL" b="0" i="0" u="none" strike="noStrike" dirty="0" err="1">
                <a:solidFill>
                  <a:srgbClr val="212529"/>
                </a:solidFill>
                <a:effectLst/>
                <a:latin typeface="Open Sans" panose="020F0502020204030204" pitchFamily="34" charset="0"/>
              </a:rPr>
              <a:t>install</a:t>
            </a:r>
            <a:r>
              <a:rPr lang="pl-PL" b="0" i="0" u="none" strike="noStrike" dirty="0">
                <a:solidFill>
                  <a:srgbClr val="212529"/>
                </a:solidFill>
                <a:effectLst/>
                <a:latin typeface="Open Sans" panose="020F0502020204030204" pitchFamily="34" charset="0"/>
              </a:rPr>
              <a:t> a Linux Distribution of </a:t>
            </a:r>
            <a:r>
              <a:rPr lang="pl-PL" b="0" i="0" u="none" strike="noStrike" dirty="0" err="1">
                <a:solidFill>
                  <a:srgbClr val="212529"/>
                </a:solidFill>
                <a:effectLst/>
                <a:latin typeface="Open Sans" panose="020F0502020204030204" pitchFamily="34" charset="0"/>
              </a:rPr>
              <a:t>your</a:t>
            </a:r>
            <a:r>
              <a:rPr lang="pl-PL" b="0" i="0" u="none" strike="noStrike" dirty="0">
                <a:solidFill>
                  <a:srgbClr val="212529"/>
                </a:solidFill>
                <a:effectLst/>
                <a:latin typeface="Open Sans" panose="020F0502020204030204" pitchFamily="34" charset="0"/>
              </a:rPr>
              <a:t> choice.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4039E722-AF31-E29E-B58F-ABA053216AD5}"/>
              </a:ext>
            </a:extLst>
          </p:cNvPr>
          <p:cNvSpPr txBox="1"/>
          <p:nvPr/>
        </p:nvSpPr>
        <p:spPr>
          <a:xfrm>
            <a:off x="7664294" y="4139708"/>
            <a:ext cx="39559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 err="1"/>
              <a:t>https</a:t>
            </a:r>
            <a:r>
              <a:rPr lang="pl-PL" dirty="0"/>
              <a:t>://</a:t>
            </a:r>
            <a:r>
              <a:rPr lang="pl-PL" dirty="0" err="1"/>
              <a:t>learn.microsoft.com</a:t>
            </a:r>
            <a:r>
              <a:rPr lang="pl-PL" dirty="0"/>
              <a:t>/</a:t>
            </a:r>
            <a:r>
              <a:rPr lang="pl-PL" dirty="0" err="1"/>
              <a:t>pl-pl</a:t>
            </a:r>
            <a:r>
              <a:rPr lang="pl-PL" dirty="0"/>
              <a:t>/</a:t>
            </a:r>
            <a:r>
              <a:rPr lang="pl-PL" dirty="0" err="1"/>
              <a:t>windows</a:t>
            </a:r>
            <a:r>
              <a:rPr lang="pl-PL" dirty="0"/>
              <a:t>/</a:t>
            </a:r>
            <a:r>
              <a:rPr lang="pl-PL" dirty="0" err="1"/>
              <a:t>wsl</a:t>
            </a:r>
            <a:r>
              <a:rPr lang="pl-PL" dirty="0"/>
              <a:t>/</a:t>
            </a:r>
            <a:r>
              <a:rPr lang="pl-PL" dirty="0" err="1"/>
              <a:t>install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022187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4C698541-40D8-914D-9671-83B7D8429326}"/>
              </a:ext>
            </a:extLst>
          </p:cNvPr>
          <p:cNvSpPr txBox="1"/>
          <p:nvPr/>
        </p:nvSpPr>
        <p:spPr>
          <a:xfrm>
            <a:off x="6096000" y="6559367"/>
            <a:ext cx="4959096" cy="307777"/>
          </a:xfrm>
          <a:prstGeom prst="rect">
            <a:avLst/>
          </a:prstGeom>
          <a:noFill/>
        </p:spPr>
        <p:txBody>
          <a:bodyPr wrap="none" rtlCol="0" anchor="ctr" anchorCtr="0">
            <a:normAutofit/>
          </a:bodyPr>
          <a:lstStyle/>
          <a:p>
            <a:r>
              <a:rPr lang="pl-PL" sz="1400" dirty="0">
                <a:solidFill>
                  <a:schemeClr val="bg1"/>
                </a:solidFill>
              </a:rPr>
              <a:t>POLITECHNIKA RZESZOWSKA W STALOWEJ WOLI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3F8F9E2-3B47-D641-B64A-D2A9F1EC3950}"/>
              </a:ext>
            </a:extLst>
          </p:cNvPr>
          <p:cNvSpPr txBox="1"/>
          <p:nvPr/>
        </p:nvSpPr>
        <p:spPr>
          <a:xfrm>
            <a:off x="109728" y="0"/>
            <a:ext cx="10415016" cy="523220"/>
          </a:xfrm>
          <a:prstGeom prst="rect">
            <a:avLst/>
          </a:prstGeom>
          <a:noFill/>
        </p:spPr>
        <p:txBody>
          <a:bodyPr wrap="square" rtlCol="0" anchor="ctr" anchorCtr="0">
            <a:normAutofit fontScale="92500"/>
          </a:bodyPr>
          <a:lstStyle/>
          <a:p>
            <a:r>
              <a:rPr lang="pl-PL" sz="2800" dirty="0">
                <a:solidFill>
                  <a:schemeClr val="bg1"/>
                </a:solidFill>
                <a:latin typeface="+mj-lt"/>
              </a:rPr>
              <a:t>Wyzwanie 1</a:t>
            </a:r>
            <a:r>
              <a:rPr lang="pl-PL" sz="2800" noProof="1">
                <a:solidFill>
                  <a:schemeClr val="bg1"/>
                </a:solidFill>
                <a:latin typeface="+mj-lt"/>
              </a:rPr>
              <a:t>: rozpoznawanie obrazów z drona – </a:t>
            </a:r>
            <a:r>
              <a:rPr lang="pl-PL" sz="2800" dirty="0">
                <a:solidFill>
                  <a:schemeClr val="bg1"/>
                </a:solidFill>
                <a:latin typeface="+mj-lt"/>
              </a:rPr>
              <a:t>co nam będzie potrzebne?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239979F-904F-D646-8B2E-F152426593DF}"/>
              </a:ext>
            </a:extLst>
          </p:cNvPr>
          <p:cNvSpPr txBox="1"/>
          <p:nvPr/>
        </p:nvSpPr>
        <p:spPr>
          <a:xfrm>
            <a:off x="0" y="6581001"/>
            <a:ext cx="60960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pl-PL" sz="1200" dirty="0">
                <a:solidFill>
                  <a:schemeClr val="bg1"/>
                </a:solidFill>
              </a:rPr>
              <a:t>Leszek Klich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BBA9F8B1-696C-D17A-61DC-3B5AD58D07AF}"/>
              </a:ext>
            </a:extLst>
          </p:cNvPr>
          <p:cNvSpPr txBox="1"/>
          <p:nvPr/>
        </p:nvSpPr>
        <p:spPr>
          <a:xfrm>
            <a:off x="109728" y="773608"/>
            <a:ext cx="91832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2400" b="1" i="0" u="none" strike="noStrike" dirty="0">
                <a:solidFill>
                  <a:srgbClr val="0D0D0D"/>
                </a:solidFill>
                <a:effectLst/>
                <a:latin typeface="Söhne"/>
              </a:rPr>
              <a:t>Pomoc w postaci AI: </a:t>
            </a:r>
            <a:r>
              <a:rPr lang="pl-PL" sz="2400" b="1" i="0" u="none" strike="noStrike" dirty="0" err="1">
                <a:solidFill>
                  <a:srgbClr val="0D0D0D"/>
                </a:solidFill>
                <a:effectLst/>
                <a:latin typeface="Söhne"/>
              </a:rPr>
              <a:t>ChatGPT</a:t>
            </a:r>
            <a:r>
              <a:rPr lang="pl-PL" sz="2400" b="1" i="0" u="none" strike="noStrike" dirty="0">
                <a:solidFill>
                  <a:srgbClr val="0D0D0D"/>
                </a:solidFill>
                <a:effectLst/>
                <a:latin typeface="Söhne"/>
              </a:rPr>
              <a:t>, </a:t>
            </a:r>
            <a:r>
              <a:rPr lang="pl-PL" sz="2400" b="1" i="0" u="none" strike="noStrike" dirty="0" err="1">
                <a:solidFill>
                  <a:srgbClr val="0D0D0D"/>
                </a:solidFill>
                <a:effectLst/>
                <a:latin typeface="Söhne"/>
              </a:rPr>
              <a:t>Gemini</a:t>
            </a:r>
            <a:r>
              <a:rPr lang="pl-PL" sz="2400" b="1" i="0" u="none" strike="noStrike" dirty="0">
                <a:solidFill>
                  <a:srgbClr val="0D0D0D"/>
                </a:solidFill>
                <a:effectLst/>
                <a:latin typeface="Söhne"/>
              </a:rPr>
              <a:t>, etc.</a:t>
            </a:r>
            <a:endParaRPr lang="pl-PL" sz="2400" i="0" u="none" strike="noStrike" dirty="0">
              <a:solidFill>
                <a:srgbClr val="0D0D0D"/>
              </a:solidFill>
              <a:effectLst/>
              <a:latin typeface="Söhne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605761E9-BB76-87D4-0E6D-267F8DBC6ACC}"/>
              </a:ext>
            </a:extLst>
          </p:cNvPr>
          <p:cNvSpPr txBox="1"/>
          <p:nvPr/>
        </p:nvSpPr>
        <p:spPr>
          <a:xfrm>
            <a:off x="109728" y="1256907"/>
            <a:ext cx="86278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0" i="0" u="none" strike="noStrike" dirty="0">
                <a:solidFill>
                  <a:srgbClr val="4D5156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W celu pomocy generowaniu kodów źródłowych dla naszych projektów </a:t>
            </a:r>
            <a:r>
              <a:rPr lang="pl-PL" b="0" i="0" u="none" strike="noStrike" dirty="0">
                <a:solidFill>
                  <a:srgbClr val="4D5156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sym typeface="Wingdings" pitchFamily="2" charset="2"/>
              </a:rPr>
              <a:t></a:t>
            </a:r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14E14716-5EC0-C53D-FE0F-B2C53AD7B484}"/>
              </a:ext>
            </a:extLst>
          </p:cNvPr>
          <p:cNvSpPr txBox="1"/>
          <p:nvPr/>
        </p:nvSpPr>
        <p:spPr>
          <a:xfrm>
            <a:off x="447717" y="2729617"/>
            <a:ext cx="520056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Przykład </a:t>
            </a:r>
            <a:r>
              <a:rPr lang="pl-PL" sz="2800" b="1" dirty="0" err="1"/>
              <a:t>promptu</a:t>
            </a:r>
            <a:r>
              <a:rPr lang="pl-PL" sz="2800" dirty="0"/>
              <a:t> dla </a:t>
            </a:r>
            <a:r>
              <a:rPr lang="pl-PL" sz="2800" dirty="0" err="1"/>
              <a:t>ChatGPT</a:t>
            </a:r>
            <a:r>
              <a:rPr lang="pl-PL" sz="2800" dirty="0"/>
              <a:t>: </a:t>
            </a:r>
          </a:p>
          <a:p>
            <a:r>
              <a:rPr lang="pl-PL" sz="2800" i="1" dirty="0"/>
              <a:t>Napisz program w języku </a:t>
            </a:r>
            <a:r>
              <a:rPr lang="pl-PL" sz="2800" i="1" dirty="0" err="1"/>
              <a:t>Python</a:t>
            </a:r>
            <a:r>
              <a:rPr lang="pl-PL" sz="2800" i="1" dirty="0"/>
              <a:t>, który jest programem treningowym dla algorytmu YOLO w wersji 8.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383D158-5E77-807F-4E31-77242237E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2782" y="1995571"/>
            <a:ext cx="5979490" cy="452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3566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4C698541-40D8-914D-9671-83B7D8429326}"/>
              </a:ext>
            </a:extLst>
          </p:cNvPr>
          <p:cNvSpPr txBox="1"/>
          <p:nvPr/>
        </p:nvSpPr>
        <p:spPr>
          <a:xfrm>
            <a:off x="6096000" y="6559367"/>
            <a:ext cx="4959096" cy="307777"/>
          </a:xfrm>
          <a:prstGeom prst="rect">
            <a:avLst/>
          </a:prstGeom>
          <a:noFill/>
        </p:spPr>
        <p:txBody>
          <a:bodyPr wrap="none" rtlCol="0" anchor="ctr" anchorCtr="0">
            <a:normAutofit/>
          </a:bodyPr>
          <a:lstStyle/>
          <a:p>
            <a:r>
              <a:rPr lang="pl-PL" sz="1400" dirty="0">
                <a:solidFill>
                  <a:schemeClr val="bg1"/>
                </a:solidFill>
              </a:rPr>
              <a:t>POLITECHNIKA RZESZOWSKA W STALOWEJ WOLI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3F8F9E2-3B47-D641-B64A-D2A9F1EC3950}"/>
              </a:ext>
            </a:extLst>
          </p:cNvPr>
          <p:cNvSpPr txBox="1"/>
          <p:nvPr/>
        </p:nvSpPr>
        <p:spPr>
          <a:xfrm>
            <a:off x="109728" y="0"/>
            <a:ext cx="10415016" cy="523220"/>
          </a:xfrm>
          <a:prstGeom prst="rect">
            <a:avLst/>
          </a:prstGeom>
          <a:noFill/>
        </p:spPr>
        <p:txBody>
          <a:bodyPr wrap="square" rtlCol="0" anchor="ctr" anchorCtr="0">
            <a:normAutofit fontScale="92500"/>
          </a:bodyPr>
          <a:lstStyle/>
          <a:p>
            <a:r>
              <a:rPr lang="pl-PL" sz="2800" dirty="0">
                <a:solidFill>
                  <a:schemeClr val="bg1"/>
                </a:solidFill>
                <a:latin typeface="+mj-lt"/>
              </a:rPr>
              <a:t>Wyzwanie 1</a:t>
            </a:r>
            <a:r>
              <a:rPr lang="pl-PL" sz="2800" noProof="1">
                <a:solidFill>
                  <a:schemeClr val="bg1"/>
                </a:solidFill>
                <a:latin typeface="+mj-lt"/>
              </a:rPr>
              <a:t>: rozpoznawanie obrazów z drona – </a:t>
            </a:r>
            <a:r>
              <a:rPr lang="pl-PL" sz="2800" dirty="0">
                <a:solidFill>
                  <a:schemeClr val="bg1"/>
                </a:solidFill>
                <a:latin typeface="+mj-lt"/>
              </a:rPr>
              <a:t>co nam będzie potrzebne?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239979F-904F-D646-8B2E-F152426593DF}"/>
              </a:ext>
            </a:extLst>
          </p:cNvPr>
          <p:cNvSpPr txBox="1"/>
          <p:nvPr/>
        </p:nvSpPr>
        <p:spPr>
          <a:xfrm>
            <a:off x="0" y="6581001"/>
            <a:ext cx="60960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pl-PL" sz="1200" dirty="0">
                <a:solidFill>
                  <a:schemeClr val="bg1"/>
                </a:solidFill>
              </a:rPr>
              <a:t>Leszek Klich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BBA9F8B1-696C-D17A-61DC-3B5AD58D07AF}"/>
              </a:ext>
            </a:extLst>
          </p:cNvPr>
          <p:cNvSpPr txBox="1"/>
          <p:nvPr/>
        </p:nvSpPr>
        <p:spPr>
          <a:xfrm>
            <a:off x="109728" y="773608"/>
            <a:ext cx="84991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b="1" i="0" u="none" strike="noStrike" dirty="0">
                <a:solidFill>
                  <a:srgbClr val="0D0D0D"/>
                </a:solidFill>
                <a:effectLst/>
                <a:latin typeface="Söhne"/>
              </a:rPr>
              <a:t>Bardzo dobry komputer (duża ilość RAM, mocna karta graficzna)</a:t>
            </a:r>
          </a:p>
          <a:p>
            <a:pPr algn="ctr"/>
            <a:r>
              <a:rPr lang="pl-PL" sz="2400" b="1" dirty="0">
                <a:solidFill>
                  <a:srgbClr val="0D0D0D"/>
                </a:solidFill>
                <a:latin typeface="Söhne"/>
              </a:rPr>
              <a:t>Najlepiej system operacyjny Linux lub Mac OS</a:t>
            </a:r>
          </a:p>
          <a:p>
            <a:pPr algn="ctr"/>
            <a:r>
              <a:rPr lang="pl-PL" sz="2400" i="0" u="none" strike="noStrike" dirty="0">
                <a:solidFill>
                  <a:srgbClr val="0D0D0D"/>
                </a:solidFill>
                <a:effectLst/>
                <a:latin typeface="Söhne"/>
              </a:rPr>
              <a:t>(Windows też się nadaje </a:t>
            </a:r>
            <a:r>
              <a:rPr lang="pl-PL" sz="2400" i="0" u="none" strike="noStrike" dirty="0">
                <a:solidFill>
                  <a:srgbClr val="0D0D0D"/>
                </a:solidFill>
                <a:effectLst/>
                <a:latin typeface="Söhne"/>
                <a:sym typeface="Wingdings" pitchFamily="2" charset="2"/>
              </a:rPr>
              <a:t>)</a:t>
            </a:r>
            <a:endParaRPr lang="pl-PL" sz="2400" i="0" u="none" strike="noStrike" dirty="0">
              <a:solidFill>
                <a:srgbClr val="0D0D0D"/>
              </a:solidFill>
              <a:effectLst/>
              <a:latin typeface="Söhne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E5BFCDCE-0FDE-4F16-7DF9-1B35AAF2E4FB}"/>
              </a:ext>
            </a:extLst>
          </p:cNvPr>
          <p:cNvSpPr txBox="1"/>
          <p:nvPr/>
        </p:nvSpPr>
        <p:spPr>
          <a:xfrm>
            <a:off x="460584" y="2274838"/>
            <a:ext cx="1133856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i="0" u="none" strike="noStrike" dirty="0">
                <a:solidFill>
                  <a:srgbClr val="444444"/>
                </a:solidFill>
                <a:effectLst/>
                <a:highlight>
                  <a:srgbClr val="FAFEFF"/>
                </a:highlight>
                <a:latin typeface="Open Sans" panose="020B0606030504020204" pitchFamily="34" charset="0"/>
              </a:rPr>
              <a:t>Rdzenie CUDA </a:t>
            </a:r>
            <a:r>
              <a:rPr lang="pl-PL" b="0" i="0" u="none" strike="noStrike" dirty="0">
                <a:solidFill>
                  <a:srgbClr val="444444"/>
                </a:solidFill>
                <a:effectLst/>
                <a:highlight>
                  <a:srgbClr val="FAFEFF"/>
                </a:highlight>
                <a:latin typeface="Open Sans" panose="020B0606030504020204" pitchFamily="34" charset="0"/>
              </a:rPr>
              <a:t>są podstawowymi jednostkami obliczeniowymi w procesorach graficznych </a:t>
            </a:r>
            <a:r>
              <a:rPr lang="pl-PL" b="0" i="0" u="none" strike="noStrike" dirty="0" err="1">
                <a:solidFill>
                  <a:srgbClr val="444444"/>
                </a:solidFill>
                <a:effectLst/>
                <a:highlight>
                  <a:srgbClr val="FAFEFF"/>
                </a:highlight>
                <a:latin typeface="Open Sans" panose="020B0606030504020204" pitchFamily="34" charset="0"/>
              </a:rPr>
              <a:t>Nvidia</a:t>
            </a:r>
            <a:r>
              <a:rPr lang="pl-PL" b="0" i="0" u="none" strike="noStrike" dirty="0">
                <a:solidFill>
                  <a:srgbClr val="444444"/>
                </a:solidFill>
                <a:effectLst/>
                <a:highlight>
                  <a:srgbClr val="FAFEFF"/>
                </a:highlight>
                <a:latin typeface="Open Sans" panose="020B0606030504020204" pitchFamily="34" charset="0"/>
              </a:rPr>
              <a:t>, kluczowymi dla zadań przetwarzania równoległego. </a:t>
            </a:r>
          </a:p>
          <a:p>
            <a:endParaRPr lang="pl-PL" b="1" i="0" u="none" strike="noStrike" dirty="0">
              <a:solidFill>
                <a:srgbClr val="444444"/>
              </a:solidFill>
              <a:effectLst/>
              <a:highlight>
                <a:srgbClr val="FAFEFF"/>
              </a:highlight>
              <a:latin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i="0" u="none" strike="noStrike" dirty="0">
                <a:solidFill>
                  <a:srgbClr val="444444"/>
                </a:solidFill>
                <a:effectLst/>
                <a:highlight>
                  <a:srgbClr val="FAFEFF"/>
                </a:highlight>
                <a:latin typeface="Open Sans" panose="020B0606030504020204" pitchFamily="34" charset="0"/>
              </a:rPr>
              <a:t>Rdzenie Tensor</a:t>
            </a:r>
            <a:r>
              <a:rPr lang="pl-PL" b="0" i="0" u="none" strike="noStrike" dirty="0">
                <a:solidFill>
                  <a:srgbClr val="444444"/>
                </a:solidFill>
                <a:effectLst/>
                <a:highlight>
                  <a:srgbClr val="FAFEFF"/>
                </a:highlight>
                <a:latin typeface="Open Sans" panose="020B0606030504020204" pitchFamily="34" charset="0"/>
              </a:rPr>
              <a:t> to wyspecjalizowany sprzęt w nowszych procesorach graficznych </a:t>
            </a:r>
            <a:r>
              <a:rPr lang="pl-PL" b="0" i="0" u="none" strike="noStrike" dirty="0" err="1">
                <a:solidFill>
                  <a:srgbClr val="444444"/>
                </a:solidFill>
                <a:effectLst/>
                <a:highlight>
                  <a:srgbClr val="FAFEFF"/>
                </a:highlight>
                <a:latin typeface="Open Sans" panose="020B0606030504020204" pitchFamily="34" charset="0"/>
              </a:rPr>
              <a:t>Nvidii</a:t>
            </a:r>
            <a:r>
              <a:rPr lang="pl-PL" b="0" i="0" u="none" strike="noStrike" dirty="0">
                <a:solidFill>
                  <a:srgbClr val="444444"/>
                </a:solidFill>
                <a:effectLst/>
                <a:highlight>
                  <a:srgbClr val="FAFEFF"/>
                </a:highlight>
                <a:latin typeface="Open Sans" panose="020B0606030504020204" pitchFamily="34" charset="0"/>
              </a:rPr>
              <a:t> zaprojektowane specjalnie do przyspieszania obliczeń głębokiego uczenia. </a:t>
            </a:r>
          </a:p>
          <a:p>
            <a:endParaRPr lang="pl-PL" dirty="0">
              <a:solidFill>
                <a:srgbClr val="444444"/>
              </a:solidFill>
              <a:highlight>
                <a:srgbClr val="FAFEFF"/>
              </a:highlight>
              <a:latin typeface="Open Sans" panose="020B0606030504020204" pitchFamily="34" charset="0"/>
            </a:endParaRPr>
          </a:p>
          <a:p>
            <a:pPr algn="ctr"/>
            <a:r>
              <a:rPr lang="pl-PL" b="0" i="0" u="none" strike="noStrike" dirty="0">
                <a:solidFill>
                  <a:srgbClr val="444444"/>
                </a:solidFill>
                <a:effectLst/>
                <a:highlight>
                  <a:srgbClr val="FAFEFF"/>
                </a:highlight>
                <a:latin typeface="Open Sans" panose="020B0606030504020204" pitchFamily="34" charset="0"/>
              </a:rPr>
              <a:t>Rdzenie przyspieszają </a:t>
            </a:r>
            <a:r>
              <a:rPr lang="pl-PL" b="1" i="0" u="none" strike="noStrike" dirty="0">
                <a:solidFill>
                  <a:srgbClr val="444444"/>
                </a:solidFill>
                <a:effectLst/>
                <a:highlight>
                  <a:srgbClr val="FAFEFF"/>
                </a:highlight>
                <a:latin typeface="Open Sans" panose="020B0606030504020204" pitchFamily="34" charset="0"/>
              </a:rPr>
              <a:t>mnożenie macierzy</a:t>
            </a:r>
            <a:r>
              <a:rPr lang="pl-PL" b="0" i="0" u="none" strike="noStrike" dirty="0">
                <a:solidFill>
                  <a:srgbClr val="444444"/>
                </a:solidFill>
                <a:effectLst/>
                <a:highlight>
                  <a:srgbClr val="FAFEFF"/>
                </a:highlight>
                <a:latin typeface="Open Sans" panose="020B0606030504020204" pitchFamily="34" charset="0"/>
              </a:rPr>
              <a:t>, a to są powszechne operacje przy głębokim uczeniu. </a:t>
            </a:r>
            <a:br>
              <a:rPr lang="pl-PL" b="0" i="0" u="none" strike="noStrike" dirty="0">
                <a:solidFill>
                  <a:srgbClr val="444444"/>
                </a:solidFill>
                <a:effectLst/>
                <a:highlight>
                  <a:srgbClr val="FAFEFF"/>
                </a:highlight>
                <a:latin typeface="Open Sans" panose="020B0606030504020204" pitchFamily="34" charset="0"/>
              </a:rPr>
            </a:br>
            <a:r>
              <a:rPr lang="pl-PL" b="0" i="0" u="none" strike="noStrike" dirty="0">
                <a:solidFill>
                  <a:srgbClr val="444444"/>
                </a:solidFill>
                <a:effectLst/>
                <a:highlight>
                  <a:srgbClr val="FAFEFF"/>
                </a:highlight>
                <a:latin typeface="Open Sans" panose="020B0606030504020204" pitchFamily="34" charset="0"/>
              </a:rPr>
              <a:t>Im większa liczba rdzeni, tym szybsze uczenie.</a:t>
            </a:r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3E1FDD2D-71B0-85DB-6674-EF323A3E3037}"/>
              </a:ext>
            </a:extLst>
          </p:cNvPr>
          <p:cNvSpPr txBox="1"/>
          <p:nvPr/>
        </p:nvSpPr>
        <p:spPr>
          <a:xfrm>
            <a:off x="629918" y="4867973"/>
            <a:ext cx="105867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pl-PL" b="1" i="0" u="none" strike="noStrike" dirty="0">
                <a:solidFill>
                  <a:srgbClr val="444444"/>
                </a:solidFill>
                <a:effectLst/>
                <a:latin typeface="inherit"/>
              </a:rPr>
              <a:t>Przykładowe porównanie</a:t>
            </a:r>
            <a:r>
              <a:rPr lang="pl-PL" b="0" i="0" u="none" strike="noStrike" dirty="0">
                <a:solidFill>
                  <a:srgbClr val="444444"/>
                </a:solidFill>
                <a:effectLst/>
                <a:latin typeface="inherit"/>
              </a:rPr>
              <a:t>: </a:t>
            </a:r>
            <a:r>
              <a:rPr lang="pl-PL" b="0" i="0" u="none" strike="noStrike" dirty="0" err="1">
                <a:solidFill>
                  <a:srgbClr val="444444"/>
                </a:solidFill>
                <a:effectLst/>
                <a:latin typeface="inherit"/>
              </a:rPr>
              <a:t>Nvidia</a:t>
            </a:r>
            <a:r>
              <a:rPr lang="pl-PL" b="0" i="0" u="none" strike="noStrike" dirty="0">
                <a:solidFill>
                  <a:srgbClr val="444444"/>
                </a:solidFill>
                <a:effectLst/>
                <a:latin typeface="inherit"/>
              </a:rPr>
              <a:t> RTX 3080 vs. </a:t>
            </a:r>
            <a:r>
              <a:rPr lang="pl-PL" b="0" i="0" u="none" strike="noStrike" dirty="0" err="1">
                <a:solidFill>
                  <a:srgbClr val="444444"/>
                </a:solidFill>
                <a:effectLst/>
                <a:latin typeface="inherit"/>
              </a:rPr>
              <a:t>Nvidia</a:t>
            </a:r>
            <a:r>
              <a:rPr lang="pl-PL" b="0" i="0" u="none" strike="noStrike" dirty="0">
                <a:solidFill>
                  <a:srgbClr val="444444"/>
                </a:solidFill>
                <a:effectLst/>
                <a:latin typeface="inherit"/>
              </a:rPr>
              <a:t> RTX 3070</a:t>
            </a:r>
          </a:p>
          <a:p>
            <a:pPr marL="742950" lvl="1" indent="-285750" algn="l" fontAlgn="base">
              <a:buFont typeface="Arial" panose="020B0604020202020204" pitchFamily="34" charset="0"/>
              <a:buChar char="•"/>
            </a:pPr>
            <a:r>
              <a:rPr lang="pl-PL" b="1" i="0" u="none" strike="noStrike" dirty="0">
                <a:solidFill>
                  <a:srgbClr val="444444"/>
                </a:solidFill>
                <a:effectLst/>
                <a:latin typeface="inherit"/>
              </a:rPr>
              <a:t>Rdzenie</a:t>
            </a:r>
            <a:r>
              <a:rPr lang="pl-PL" b="0" i="0" u="none" strike="noStrike" dirty="0">
                <a:solidFill>
                  <a:srgbClr val="444444"/>
                </a:solidFill>
                <a:effectLst/>
                <a:latin typeface="inherit"/>
              </a:rPr>
              <a:t> CUDA </a:t>
            </a:r>
            <a:r>
              <a:rPr lang="pl-PL" b="1" i="0" u="none" strike="noStrike" dirty="0">
                <a:solidFill>
                  <a:srgbClr val="444444"/>
                </a:solidFill>
                <a:effectLst/>
                <a:latin typeface="inherit"/>
              </a:rPr>
              <a:t>RTX 3080</a:t>
            </a:r>
            <a:r>
              <a:rPr lang="pl-PL" b="0" i="0" u="none" strike="noStrike" dirty="0">
                <a:solidFill>
                  <a:srgbClr val="444444"/>
                </a:solidFill>
                <a:effectLst/>
                <a:latin typeface="inherit"/>
              </a:rPr>
              <a:t>: 8704</a:t>
            </a:r>
          </a:p>
          <a:p>
            <a:pPr marL="742950" lvl="1" indent="-285750" algn="l" fontAlgn="base">
              <a:buFont typeface="Arial" panose="020B0604020202020204" pitchFamily="34" charset="0"/>
              <a:buChar char="•"/>
            </a:pPr>
            <a:r>
              <a:rPr lang="pl-PL" b="1" i="0" u="none" strike="noStrike" dirty="0">
                <a:solidFill>
                  <a:srgbClr val="444444"/>
                </a:solidFill>
                <a:effectLst/>
                <a:latin typeface="inherit"/>
              </a:rPr>
              <a:t>Rdzenie</a:t>
            </a:r>
            <a:r>
              <a:rPr lang="pl-PL" b="0" i="0" u="none" strike="noStrike" dirty="0">
                <a:solidFill>
                  <a:srgbClr val="444444"/>
                </a:solidFill>
                <a:effectLst/>
                <a:latin typeface="inherit"/>
              </a:rPr>
              <a:t> </a:t>
            </a:r>
            <a:r>
              <a:rPr lang="pl-PL" b="1" i="0" u="none" strike="noStrike" dirty="0">
                <a:solidFill>
                  <a:srgbClr val="444444"/>
                </a:solidFill>
                <a:effectLst/>
                <a:latin typeface="inherit"/>
              </a:rPr>
              <a:t>RTX 3070</a:t>
            </a:r>
            <a:r>
              <a:rPr lang="pl-PL" b="0" i="0" u="none" strike="noStrike" dirty="0">
                <a:solidFill>
                  <a:srgbClr val="444444"/>
                </a:solidFill>
                <a:effectLst/>
                <a:latin typeface="inherit"/>
              </a:rPr>
              <a:t>: 5888 CUDA</a:t>
            </a:r>
          </a:p>
          <a:p>
            <a:pPr lvl="1" algn="l" fontAlgn="base"/>
            <a:r>
              <a:rPr lang="pl-PL" b="1" i="0" u="none" strike="noStrike" dirty="0">
                <a:solidFill>
                  <a:srgbClr val="444444"/>
                </a:solidFill>
                <a:effectLst/>
                <a:latin typeface="inherit"/>
              </a:rPr>
              <a:t>Wniosek</a:t>
            </a:r>
            <a:r>
              <a:rPr lang="pl-PL" b="0" i="0" u="none" strike="noStrike" dirty="0">
                <a:solidFill>
                  <a:srgbClr val="444444"/>
                </a:solidFill>
                <a:effectLst/>
                <a:latin typeface="inherit"/>
              </a:rPr>
              <a:t>: RTX 3080 oferuje znacznie więcej rdzeni CUDA, zapewniając lepszą wydajność dla zadań przetwarzania równoległego w uczeniu maszynowym.</a:t>
            </a:r>
          </a:p>
        </p:txBody>
      </p:sp>
    </p:spTree>
    <p:extLst>
      <p:ext uri="{BB962C8B-B14F-4D97-AF65-F5344CB8AC3E}">
        <p14:creationId xmlns:p14="http://schemas.microsoft.com/office/powerpoint/2010/main" val="11547663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4C698541-40D8-914D-9671-83B7D8429326}"/>
              </a:ext>
            </a:extLst>
          </p:cNvPr>
          <p:cNvSpPr txBox="1"/>
          <p:nvPr/>
        </p:nvSpPr>
        <p:spPr>
          <a:xfrm>
            <a:off x="6096000" y="6559367"/>
            <a:ext cx="4959096" cy="307777"/>
          </a:xfrm>
          <a:prstGeom prst="rect">
            <a:avLst/>
          </a:prstGeom>
          <a:noFill/>
        </p:spPr>
        <p:txBody>
          <a:bodyPr wrap="none" rtlCol="0" anchor="ctr" anchorCtr="0">
            <a:normAutofit/>
          </a:bodyPr>
          <a:lstStyle/>
          <a:p>
            <a:r>
              <a:rPr lang="pl-PL" sz="1400" dirty="0">
                <a:solidFill>
                  <a:schemeClr val="bg1"/>
                </a:solidFill>
              </a:rPr>
              <a:t>POLITECHNIKA RZESZOWSKA W STALOWEJ WOLI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3F8F9E2-3B47-D641-B64A-D2A9F1EC3950}"/>
              </a:ext>
            </a:extLst>
          </p:cNvPr>
          <p:cNvSpPr txBox="1"/>
          <p:nvPr/>
        </p:nvSpPr>
        <p:spPr>
          <a:xfrm>
            <a:off x="109728" y="0"/>
            <a:ext cx="10415016" cy="52322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pl-PL" sz="2800" noProof="1">
                <a:solidFill>
                  <a:schemeClr val="bg1"/>
                </a:solidFill>
                <a:latin typeface="+mj-lt"/>
              </a:rPr>
              <a:t>Część 1: rozpoznawanie obrazów z drona ETAP 1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239979F-904F-D646-8B2E-F152426593DF}"/>
              </a:ext>
            </a:extLst>
          </p:cNvPr>
          <p:cNvSpPr txBox="1"/>
          <p:nvPr/>
        </p:nvSpPr>
        <p:spPr>
          <a:xfrm>
            <a:off x="0" y="6581001"/>
            <a:ext cx="60960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pl-PL" sz="1200" dirty="0">
                <a:solidFill>
                  <a:schemeClr val="bg1"/>
                </a:solidFill>
              </a:rPr>
              <a:t>Leszek Klich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A69A79CA-2B77-811F-D3F0-864971C12CB0}"/>
              </a:ext>
            </a:extLst>
          </p:cNvPr>
          <p:cNvSpPr txBox="1"/>
          <p:nvPr/>
        </p:nvSpPr>
        <p:spPr>
          <a:xfrm>
            <a:off x="109728" y="756860"/>
            <a:ext cx="869560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l-PL" sz="2800" dirty="0"/>
              <a:t>Należy wykorzystać dostępne zdjęcia z </a:t>
            </a:r>
            <a:r>
              <a:rPr lang="pl-PL" sz="2800" dirty="0" err="1"/>
              <a:t>drona</a:t>
            </a:r>
            <a:r>
              <a:rPr lang="pl-PL" sz="2800" dirty="0"/>
              <a:t>, ale jest ich zbyt mało…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800" dirty="0"/>
              <a:t>Trzeba poszukać w Internecie więcej (dużo) zdjęć.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800" dirty="0"/>
              <a:t>Warto robić zdjęcia znalezionych śmieci </a:t>
            </a:r>
            <a:r>
              <a:rPr lang="pl-PL" sz="2800" dirty="0">
                <a:sym typeface="Wingdings" pitchFamily="2" charset="2"/>
              </a:rPr>
              <a:t></a:t>
            </a:r>
            <a:endParaRPr lang="pl-PL" sz="2800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3FE3F3A8-7559-C4D8-546C-7260F26F4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522" y="2664222"/>
            <a:ext cx="5320530" cy="3825299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1F140694-69A5-8655-43CC-38902B12DA10}"/>
              </a:ext>
            </a:extLst>
          </p:cNvPr>
          <p:cNvSpPr txBox="1"/>
          <p:nvPr/>
        </p:nvSpPr>
        <p:spPr>
          <a:xfrm>
            <a:off x="6220961" y="3355684"/>
            <a:ext cx="5700105" cy="286232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</a:rPr>
              <a:t>UWAGA</a:t>
            </a:r>
          </a:p>
          <a:p>
            <a:pPr algn="ctr"/>
            <a:r>
              <a:rPr lang="pl-PL" sz="2000" dirty="0">
                <a:solidFill>
                  <a:schemeClr val="bg1"/>
                </a:solidFill>
              </a:rPr>
              <a:t>zdjęcia nie powinny zawierać znaku wodnego.</a:t>
            </a:r>
          </a:p>
          <a:p>
            <a:endParaRPr lang="pl-PL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Szukaj zdjęć, które są wyraźne, ale także tych, które są niewyraźne.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Szukaj zdjęć śmietnisk, ale i pojedynczych śmieci.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2000" dirty="0">
              <a:solidFill>
                <a:schemeClr val="bg1"/>
              </a:solidFill>
            </a:endParaRPr>
          </a:p>
          <a:p>
            <a:pPr algn="ctr"/>
            <a:r>
              <a:rPr lang="pl-PL" sz="2000" dirty="0">
                <a:solidFill>
                  <a:schemeClr val="bg1"/>
                </a:solidFill>
              </a:rPr>
              <a:t>Ile zdjęć? Im więcej, tym lepiej, ale dłużej trwa uczenie maszynowe.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BB0A4C6F-E286-D9D0-4E52-500156FDD2B0}"/>
              </a:ext>
            </a:extLst>
          </p:cNvPr>
          <p:cNvSpPr txBox="1"/>
          <p:nvPr/>
        </p:nvSpPr>
        <p:spPr>
          <a:xfrm>
            <a:off x="9557173" y="1869440"/>
            <a:ext cx="16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/>
              <a:t>wmt.prz.edu.pl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908880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4C698541-40D8-914D-9671-83B7D8429326}"/>
              </a:ext>
            </a:extLst>
          </p:cNvPr>
          <p:cNvSpPr txBox="1"/>
          <p:nvPr/>
        </p:nvSpPr>
        <p:spPr>
          <a:xfrm>
            <a:off x="6096000" y="6559367"/>
            <a:ext cx="4959096" cy="307777"/>
          </a:xfrm>
          <a:prstGeom prst="rect">
            <a:avLst/>
          </a:prstGeom>
          <a:noFill/>
        </p:spPr>
        <p:txBody>
          <a:bodyPr wrap="none" rtlCol="0" anchor="ctr" anchorCtr="0">
            <a:normAutofit/>
          </a:bodyPr>
          <a:lstStyle/>
          <a:p>
            <a:r>
              <a:rPr lang="pl-PL" sz="1400" dirty="0">
                <a:solidFill>
                  <a:schemeClr val="bg1"/>
                </a:solidFill>
              </a:rPr>
              <a:t>POLITECHNIKA RZESZOWSKA W STALOWEJ WOLI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3F8F9E2-3B47-D641-B64A-D2A9F1EC3950}"/>
              </a:ext>
            </a:extLst>
          </p:cNvPr>
          <p:cNvSpPr txBox="1"/>
          <p:nvPr/>
        </p:nvSpPr>
        <p:spPr>
          <a:xfrm>
            <a:off x="109728" y="0"/>
            <a:ext cx="10415016" cy="52322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pl-PL" sz="2800" noProof="1">
                <a:solidFill>
                  <a:schemeClr val="bg1"/>
                </a:solidFill>
                <a:latin typeface="+mj-lt"/>
              </a:rPr>
              <a:t>Część 1: rozpoznawanie obrazów z drona ETAP 1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239979F-904F-D646-8B2E-F152426593DF}"/>
              </a:ext>
            </a:extLst>
          </p:cNvPr>
          <p:cNvSpPr txBox="1"/>
          <p:nvPr/>
        </p:nvSpPr>
        <p:spPr>
          <a:xfrm>
            <a:off x="0" y="6581001"/>
            <a:ext cx="60960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pl-PL" sz="1200" dirty="0">
                <a:solidFill>
                  <a:schemeClr val="bg1"/>
                </a:solidFill>
              </a:rPr>
              <a:t>Leszek Klich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BB0A4C6F-E286-D9D0-4E52-500156FDD2B0}"/>
              </a:ext>
            </a:extLst>
          </p:cNvPr>
          <p:cNvSpPr txBox="1"/>
          <p:nvPr/>
        </p:nvSpPr>
        <p:spPr>
          <a:xfrm>
            <a:off x="9557173" y="1869440"/>
            <a:ext cx="16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/>
              <a:t>wmt.prz.edu.pl</a:t>
            </a:r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CC2B9D5A-2624-4F98-AF34-2B855F46E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16" y="2844799"/>
            <a:ext cx="3800661" cy="3278295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BFE9126C-F72A-2D55-D712-7C8F89D6C9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7745" y="2844799"/>
            <a:ext cx="3670622" cy="3291396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B155A30F-4E52-8C87-5B7C-792ED9C84FDC}"/>
              </a:ext>
            </a:extLst>
          </p:cNvPr>
          <p:cNvSpPr txBox="1"/>
          <p:nvPr/>
        </p:nvSpPr>
        <p:spPr>
          <a:xfrm>
            <a:off x="214028" y="813410"/>
            <a:ext cx="83615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/>
              <a:t>Trzy te same obrazki, jednak z innej odległości to zupełnie trzy inne obrazy!</a:t>
            </a:r>
          </a:p>
          <a:p>
            <a:pPr algn="ctr"/>
            <a:r>
              <a:rPr lang="pl-PL" sz="2000" dirty="0"/>
              <a:t>Szukaj obrazów podobnych, ale także zupełnie innych.</a:t>
            </a:r>
          </a:p>
          <a:p>
            <a:pPr algn="ctr"/>
            <a:endParaRPr lang="pl-PL" sz="2000" dirty="0"/>
          </a:p>
          <a:p>
            <a:pPr algn="ctr"/>
            <a:r>
              <a:rPr lang="pl-PL" sz="2000" dirty="0"/>
              <a:t>Szukamy nielegalnych wysypisk, zatem dobrym pomysłem jest</a:t>
            </a:r>
            <a:br>
              <a:rPr lang="pl-PL" sz="2000" dirty="0"/>
            </a:br>
            <a:r>
              <a:rPr lang="pl-PL" sz="2000" dirty="0"/>
              <a:t>poszukiwanie zdjęć na tle lasów, łąk i pól.</a:t>
            </a:r>
          </a:p>
          <a:p>
            <a:pPr algn="ctr"/>
            <a:r>
              <a:rPr lang="pl-PL" sz="2000" dirty="0"/>
              <a:t>Pamiętaj, że tło jest istotną częścią do nauki algorytmu.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1B0592E6-E4EC-8F8C-FBA0-5E8BAD0696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3935" y="2844799"/>
            <a:ext cx="3945757" cy="329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8556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4C698541-40D8-914D-9671-83B7D8429326}"/>
              </a:ext>
            </a:extLst>
          </p:cNvPr>
          <p:cNvSpPr txBox="1"/>
          <p:nvPr/>
        </p:nvSpPr>
        <p:spPr>
          <a:xfrm>
            <a:off x="6096000" y="6559367"/>
            <a:ext cx="4959096" cy="307777"/>
          </a:xfrm>
          <a:prstGeom prst="rect">
            <a:avLst/>
          </a:prstGeom>
          <a:noFill/>
        </p:spPr>
        <p:txBody>
          <a:bodyPr wrap="none" rtlCol="0" anchor="ctr" anchorCtr="0">
            <a:normAutofit/>
          </a:bodyPr>
          <a:lstStyle/>
          <a:p>
            <a:r>
              <a:rPr lang="pl-PL" sz="1400" dirty="0">
                <a:solidFill>
                  <a:schemeClr val="bg1"/>
                </a:solidFill>
              </a:rPr>
              <a:t>POLITECHNIKA RZESZOWSKA W STALOWEJ WOLI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3F8F9E2-3B47-D641-B64A-D2A9F1EC3950}"/>
              </a:ext>
            </a:extLst>
          </p:cNvPr>
          <p:cNvSpPr txBox="1"/>
          <p:nvPr/>
        </p:nvSpPr>
        <p:spPr>
          <a:xfrm>
            <a:off x="109728" y="0"/>
            <a:ext cx="10415016" cy="52322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pl-PL" sz="2800" noProof="1">
                <a:solidFill>
                  <a:schemeClr val="bg1"/>
                </a:solidFill>
                <a:latin typeface="+mj-lt"/>
              </a:rPr>
              <a:t>Część 1: rozpoznawanie obrazów z drona ETAP 1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239979F-904F-D646-8B2E-F152426593DF}"/>
              </a:ext>
            </a:extLst>
          </p:cNvPr>
          <p:cNvSpPr txBox="1"/>
          <p:nvPr/>
        </p:nvSpPr>
        <p:spPr>
          <a:xfrm>
            <a:off x="0" y="6581001"/>
            <a:ext cx="60960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pl-PL" sz="1200" dirty="0">
                <a:solidFill>
                  <a:schemeClr val="bg1"/>
                </a:solidFill>
              </a:rPr>
              <a:t>Leszek Klich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A69A79CA-2B77-811F-D3F0-864971C12CB0}"/>
              </a:ext>
            </a:extLst>
          </p:cNvPr>
          <p:cNvSpPr txBox="1"/>
          <p:nvPr/>
        </p:nvSpPr>
        <p:spPr>
          <a:xfrm>
            <a:off x="211328" y="961499"/>
            <a:ext cx="869560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dirty="0"/>
              <a:t>Wszystkie zdjęcia zapisuj w katalogu (data/</a:t>
            </a:r>
            <a:r>
              <a:rPr lang="pl-PL" sz="2800" dirty="0" err="1"/>
              <a:t>images</a:t>
            </a:r>
            <a:r>
              <a:rPr lang="pl-PL" sz="2800" dirty="0"/>
              <a:t>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dirty="0"/>
              <a:t>Zwróć uwagę na rozszerzenie pliku (jpg, </a:t>
            </a:r>
            <a:r>
              <a:rPr lang="pl-PL" sz="2800" dirty="0" err="1"/>
              <a:t>png</a:t>
            </a:r>
            <a:r>
              <a:rPr lang="pl-PL" sz="2800" dirty="0"/>
              <a:t>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dirty="0"/>
              <a:t>W naszym modelu nie ma znaczenia rozdzielczość, ale nie zapisuj obrazków zbyt małych i zbyt dużych.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BB0A4C6F-E286-D9D0-4E52-500156FDD2B0}"/>
              </a:ext>
            </a:extLst>
          </p:cNvPr>
          <p:cNvSpPr txBox="1"/>
          <p:nvPr/>
        </p:nvSpPr>
        <p:spPr>
          <a:xfrm>
            <a:off x="9557173" y="1869440"/>
            <a:ext cx="16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/>
              <a:t>wmt.prz.edu.pl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6643007-851F-D961-C2CE-07A80A4B36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4430" y="2352392"/>
            <a:ext cx="2730500" cy="40894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3C27EB5-3DE6-B734-A1D6-653C762284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00" y="3215660"/>
            <a:ext cx="2082800" cy="189230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DBD4A496-2D33-3EAE-5F2E-957B51E49F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6786" y="3130036"/>
            <a:ext cx="2120900" cy="295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8621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4C698541-40D8-914D-9671-83B7D8429326}"/>
              </a:ext>
            </a:extLst>
          </p:cNvPr>
          <p:cNvSpPr txBox="1"/>
          <p:nvPr/>
        </p:nvSpPr>
        <p:spPr>
          <a:xfrm>
            <a:off x="6096000" y="6559367"/>
            <a:ext cx="4959096" cy="307777"/>
          </a:xfrm>
          <a:prstGeom prst="rect">
            <a:avLst/>
          </a:prstGeom>
          <a:noFill/>
        </p:spPr>
        <p:txBody>
          <a:bodyPr wrap="none" rtlCol="0" anchor="ctr" anchorCtr="0">
            <a:normAutofit/>
          </a:bodyPr>
          <a:lstStyle/>
          <a:p>
            <a:r>
              <a:rPr lang="pl-PL" sz="1400" dirty="0">
                <a:solidFill>
                  <a:schemeClr val="bg1"/>
                </a:solidFill>
              </a:rPr>
              <a:t>POLITECHNIKA RZESZOWSKA W STALOWEJ WOLI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3F8F9E2-3B47-D641-B64A-D2A9F1EC3950}"/>
              </a:ext>
            </a:extLst>
          </p:cNvPr>
          <p:cNvSpPr txBox="1"/>
          <p:nvPr/>
        </p:nvSpPr>
        <p:spPr>
          <a:xfrm>
            <a:off x="109728" y="0"/>
            <a:ext cx="10415016" cy="523220"/>
          </a:xfrm>
          <a:prstGeom prst="rect">
            <a:avLst/>
          </a:prstGeom>
          <a:noFill/>
        </p:spPr>
        <p:txBody>
          <a:bodyPr wrap="square" rtlCol="0" anchor="ctr" anchorCtr="0">
            <a:normAutofit fontScale="92500"/>
          </a:bodyPr>
          <a:lstStyle/>
          <a:p>
            <a:r>
              <a:rPr lang="pl-PL" sz="2800" dirty="0">
                <a:solidFill>
                  <a:schemeClr val="bg1"/>
                </a:solidFill>
                <a:latin typeface="+mj-lt"/>
              </a:rPr>
              <a:t>Wyzwanie 1</a:t>
            </a:r>
            <a:r>
              <a:rPr lang="pl-PL" sz="2800" noProof="1">
                <a:solidFill>
                  <a:schemeClr val="bg1"/>
                </a:solidFill>
                <a:latin typeface="+mj-lt"/>
              </a:rPr>
              <a:t>: rozpoznawanie obrazów z drona – </a:t>
            </a:r>
            <a:r>
              <a:rPr lang="pl-PL" sz="2800" dirty="0">
                <a:solidFill>
                  <a:schemeClr val="bg1"/>
                </a:solidFill>
                <a:latin typeface="+mj-lt"/>
              </a:rPr>
              <a:t>co nam będzie potrzebne?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239979F-904F-D646-8B2E-F152426593DF}"/>
              </a:ext>
            </a:extLst>
          </p:cNvPr>
          <p:cNvSpPr txBox="1"/>
          <p:nvPr/>
        </p:nvSpPr>
        <p:spPr>
          <a:xfrm>
            <a:off x="0" y="6581001"/>
            <a:ext cx="60960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pl-PL" sz="1200" dirty="0">
                <a:solidFill>
                  <a:schemeClr val="bg1"/>
                </a:solidFill>
              </a:rPr>
              <a:t>Leszek Klich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BBA9F8B1-696C-D17A-61DC-3B5AD58D07AF}"/>
              </a:ext>
            </a:extLst>
          </p:cNvPr>
          <p:cNvSpPr txBox="1"/>
          <p:nvPr/>
        </p:nvSpPr>
        <p:spPr>
          <a:xfrm>
            <a:off x="230422" y="982489"/>
            <a:ext cx="82485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3200" b="1" i="0" u="none" strike="noStrike" dirty="0">
                <a:solidFill>
                  <a:srgbClr val="0D0D0D"/>
                </a:solidFill>
                <a:effectLst/>
                <a:latin typeface="Söhne"/>
              </a:rPr>
              <a:t>Program do etykietowania zdjęć</a:t>
            </a:r>
            <a:endParaRPr lang="pl-PL" sz="3200" i="0" u="none" strike="noStrike" dirty="0">
              <a:solidFill>
                <a:srgbClr val="0D0D0D"/>
              </a:solidFill>
              <a:effectLst/>
              <a:latin typeface="Söhne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AFD13B0B-5C22-E582-56F0-D3984E0D9708}"/>
              </a:ext>
            </a:extLst>
          </p:cNvPr>
          <p:cNvSpPr txBox="1"/>
          <p:nvPr/>
        </p:nvSpPr>
        <p:spPr>
          <a:xfrm>
            <a:off x="230422" y="2070621"/>
            <a:ext cx="1160936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b="0" i="0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Etykietowanie danych odgrywa kluczową rolę w szkoleniu dokładnych i niezawodnych modeli, a odpowiednie przygotowanie danych do etykietowania stanowi podstawę powodzenia projektów uczenia maszynowego. </a:t>
            </a:r>
            <a:endParaRPr lang="pl-PL" sz="2800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2E3BBDAE-CB79-8862-F6AB-9346F6B2FFE5}"/>
              </a:ext>
            </a:extLst>
          </p:cNvPr>
          <p:cNvSpPr txBox="1"/>
          <p:nvPr/>
        </p:nvSpPr>
        <p:spPr>
          <a:xfrm>
            <a:off x="430106" y="3864146"/>
            <a:ext cx="1099312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0" i="0" u="none" strike="noStrike" dirty="0">
                <a:solidFill>
                  <a:srgbClr val="383847"/>
                </a:solidFill>
                <a:effectLst/>
                <a:highlight>
                  <a:srgbClr val="FFFFFF"/>
                </a:highlight>
                <a:latin typeface="Shaip Font"/>
              </a:rPr>
              <a:t>Modele sztucznej inteligencji muszą być intensywnie przeszkolone, aby móc identyfikować wzorce, obiekty i ostatecznie podejmować wiarygodne decyzje. </a:t>
            </a:r>
          </a:p>
          <a:p>
            <a:endParaRPr lang="pl-PL" sz="2400" dirty="0">
              <a:solidFill>
                <a:srgbClr val="383847"/>
              </a:solidFill>
              <a:highlight>
                <a:srgbClr val="FFFFFF"/>
              </a:highlight>
              <a:latin typeface="Shaip Font"/>
            </a:endParaRPr>
          </a:p>
          <a:p>
            <a:r>
              <a:rPr lang="pl-PL" sz="2400" b="0" i="0" u="none" strike="noStrike" dirty="0">
                <a:solidFill>
                  <a:srgbClr val="383847"/>
                </a:solidFill>
                <a:effectLst/>
                <a:highlight>
                  <a:srgbClr val="FFFFFF"/>
                </a:highlight>
                <a:latin typeface="Shaip Font"/>
              </a:rPr>
              <a:t>Jednak wytrenowane dane </a:t>
            </a:r>
            <a:r>
              <a:rPr lang="pl-PL" sz="2400" b="1" i="0" u="none" strike="noStrike" dirty="0">
                <a:solidFill>
                  <a:srgbClr val="383847"/>
                </a:solidFill>
                <a:effectLst/>
                <a:highlight>
                  <a:srgbClr val="FFFFFF"/>
                </a:highlight>
                <a:latin typeface="Shaip Font"/>
              </a:rPr>
              <a:t>nie mogą być wprowadzane losowo </a:t>
            </a:r>
            <a:r>
              <a:rPr lang="pl-PL" sz="2400" b="0" i="0" u="none" strike="noStrike" dirty="0">
                <a:solidFill>
                  <a:srgbClr val="383847"/>
                </a:solidFill>
                <a:effectLst/>
                <a:highlight>
                  <a:srgbClr val="FFFFFF"/>
                </a:highlight>
                <a:latin typeface="Shaip Font"/>
              </a:rPr>
              <a:t>i muszą być oznaczone etykietami, aby pomóc modelom zrozumieć, przetworzyć i kompleksowo uczyć się na podstawie wyselekcjonowanych wzorców wejściowych.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8343894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4C698541-40D8-914D-9671-83B7D8429326}"/>
              </a:ext>
            </a:extLst>
          </p:cNvPr>
          <p:cNvSpPr txBox="1"/>
          <p:nvPr/>
        </p:nvSpPr>
        <p:spPr>
          <a:xfrm>
            <a:off x="6096000" y="6559367"/>
            <a:ext cx="4959096" cy="307777"/>
          </a:xfrm>
          <a:prstGeom prst="rect">
            <a:avLst/>
          </a:prstGeom>
          <a:noFill/>
        </p:spPr>
        <p:txBody>
          <a:bodyPr wrap="none" rtlCol="0" anchor="ctr" anchorCtr="0">
            <a:normAutofit/>
          </a:bodyPr>
          <a:lstStyle/>
          <a:p>
            <a:r>
              <a:rPr lang="pl-PL" sz="1400" dirty="0">
                <a:solidFill>
                  <a:schemeClr val="bg1"/>
                </a:solidFill>
              </a:rPr>
              <a:t>POLITECHNIKA RZESZOWSKA W STALOWEJ WOLI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3F8F9E2-3B47-D641-B64A-D2A9F1EC3950}"/>
              </a:ext>
            </a:extLst>
          </p:cNvPr>
          <p:cNvSpPr txBox="1"/>
          <p:nvPr/>
        </p:nvSpPr>
        <p:spPr>
          <a:xfrm>
            <a:off x="109728" y="0"/>
            <a:ext cx="10415016" cy="523220"/>
          </a:xfrm>
          <a:prstGeom prst="rect">
            <a:avLst/>
          </a:prstGeom>
          <a:noFill/>
        </p:spPr>
        <p:txBody>
          <a:bodyPr wrap="square" rtlCol="0" anchor="ctr" anchorCtr="0">
            <a:normAutofit fontScale="92500"/>
          </a:bodyPr>
          <a:lstStyle/>
          <a:p>
            <a:r>
              <a:rPr lang="pl-PL" sz="2800" dirty="0">
                <a:solidFill>
                  <a:schemeClr val="bg1"/>
                </a:solidFill>
                <a:latin typeface="+mj-lt"/>
              </a:rPr>
              <a:t>Wyzwanie 1</a:t>
            </a:r>
            <a:r>
              <a:rPr lang="pl-PL" sz="2800" noProof="1">
                <a:solidFill>
                  <a:schemeClr val="bg1"/>
                </a:solidFill>
                <a:latin typeface="+mj-lt"/>
              </a:rPr>
              <a:t>: rozpoznawanie obrazów z drona – </a:t>
            </a:r>
            <a:r>
              <a:rPr lang="pl-PL" sz="2800" dirty="0">
                <a:solidFill>
                  <a:schemeClr val="bg1"/>
                </a:solidFill>
                <a:latin typeface="+mj-lt"/>
              </a:rPr>
              <a:t>co nam będzie potrzebne?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239979F-904F-D646-8B2E-F152426593DF}"/>
              </a:ext>
            </a:extLst>
          </p:cNvPr>
          <p:cNvSpPr txBox="1"/>
          <p:nvPr/>
        </p:nvSpPr>
        <p:spPr>
          <a:xfrm>
            <a:off x="0" y="6581001"/>
            <a:ext cx="60960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pl-PL" sz="1200" dirty="0">
                <a:solidFill>
                  <a:schemeClr val="bg1"/>
                </a:solidFill>
              </a:rPr>
              <a:t>Leszek Klich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BBA9F8B1-696C-D17A-61DC-3B5AD58D07AF}"/>
              </a:ext>
            </a:extLst>
          </p:cNvPr>
          <p:cNvSpPr txBox="1"/>
          <p:nvPr/>
        </p:nvSpPr>
        <p:spPr>
          <a:xfrm>
            <a:off x="230422" y="846725"/>
            <a:ext cx="82485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3200" b="1" i="0" u="none" strike="noStrike" dirty="0">
                <a:solidFill>
                  <a:srgbClr val="0D0D0D"/>
                </a:solidFill>
                <a:effectLst/>
                <a:latin typeface="Söhne"/>
              </a:rPr>
              <a:t>Jaki program do etykietowania zdjęć?</a:t>
            </a:r>
            <a:endParaRPr lang="pl-PL" sz="3200" i="0" u="none" strike="noStrike" dirty="0">
              <a:solidFill>
                <a:srgbClr val="0D0D0D"/>
              </a:solidFill>
              <a:effectLst/>
              <a:latin typeface="Söhne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AFD13B0B-5C22-E582-56F0-D3984E0D9708}"/>
              </a:ext>
            </a:extLst>
          </p:cNvPr>
          <p:cNvSpPr txBox="1"/>
          <p:nvPr/>
        </p:nvSpPr>
        <p:spPr>
          <a:xfrm>
            <a:off x="230422" y="2802187"/>
            <a:ext cx="1160936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600" b="0" i="0" u="none" strike="noStrike" dirty="0">
                <a:solidFill>
                  <a:srgbClr val="383847"/>
                </a:solidFill>
                <a:effectLst/>
                <a:highlight>
                  <a:srgbClr val="FFFFFF"/>
                </a:highlight>
                <a:latin typeface="Shaip Font"/>
              </a:rPr>
              <a:t>Etykietowanie zdjęć to czynność oznaczania obiektów na zdjęciu, aby algorytm wiedział, czego szukać na zdjęciu. </a:t>
            </a:r>
          </a:p>
          <a:p>
            <a:endParaRPr lang="pl-PL" sz="3600" dirty="0">
              <a:solidFill>
                <a:srgbClr val="383847"/>
              </a:solidFill>
              <a:highlight>
                <a:srgbClr val="FFFFFF"/>
              </a:highlight>
              <a:latin typeface="Shaip Font"/>
            </a:endParaRPr>
          </a:p>
          <a:p>
            <a:r>
              <a:rPr lang="pl-PL" sz="3600" b="0" i="0" u="none" strike="noStrike" dirty="0">
                <a:solidFill>
                  <a:srgbClr val="383847"/>
                </a:solidFill>
                <a:effectLst/>
                <a:highlight>
                  <a:srgbClr val="FFFFFF"/>
                </a:highlight>
                <a:latin typeface="Shaip Font"/>
              </a:rPr>
              <a:t>Jest to najbardziej pracochłonna czynność przy uczeniu maszynowym i stanowi nawet 80% czasu pracy nad budową modelu AI.</a:t>
            </a:r>
            <a:endParaRPr lang="pl-PL" sz="3600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61B96D8B-80FF-E64D-5EF8-EF3699D0AF06}"/>
              </a:ext>
            </a:extLst>
          </p:cNvPr>
          <p:cNvSpPr txBox="1"/>
          <p:nvPr/>
        </p:nvSpPr>
        <p:spPr>
          <a:xfrm>
            <a:off x="345440" y="1575377"/>
            <a:ext cx="6726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/>
              <a:t>Szukaj oprogramowania: </a:t>
            </a:r>
            <a:r>
              <a:rPr lang="pl-PL" sz="2400" b="1" dirty="0" err="1"/>
              <a:t>free</a:t>
            </a:r>
            <a:r>
              <a:rPr lang="pl-PL" sz="2400" b="1" dirty="0"/>
              <a:t> image </a:t>
            </a:r>
            <a:r>
              <a:rPr lang="pl-PL" sz="2400" b="1" dirty="0" err="1"/>
              <a:t>annotation</a:t>
            </a:r>
            <a:r>
              <a:rPr lang="pl-PL" sz="2400" b="1" dirty="0"/>
              <a:t> </a:t>
            </a:r>
            <a:r>
              <a:rPr lang="pl-PL" sz="2400" b="1" dirty="0" err="1"/>
              <a:t>tool</a:t>
            </a:r>
            <a:endParaRPr lang="pl-PL" sz="2400" b="1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42FF5F3-ECD5-B4B0-B56B-60615190838A}"/>
              </a:ext>
            </a:extLst>
          </p:cNvPr>
          <p:cNvSpPr txBox="1"/>
          <p:nvPr/>
        </p:nvSpPr>
        <p:spPr>
          <a:xfrm>
            <a:off x="982134" y="2037042"/>
            <a:ext cx="4849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(musi mieć możliwość eksportu do formatu YOLO)</a:t>
            </a:r>
          </a:p>
        </p:txBody>
      </p:sp>
    </p:spTree>
    <p:extLst>
      <p:ext uri="{BB962C8B-B14F-4D97-AF65-F5344CB8AC3E}">
        <p14:creationId xmlns:p14="http://schemas.microsoft.com/office/powerpoint/2010/main" val="539228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4C698541-40D8-914D-9671-83B7D8429326}"/>
              </a:ext>
            </a:extLst>
          </p:cNvPr>
          <p:cNvSpPr txBox="1"/>
          <p:nvPr/>
        </p:nvSpPr>
        <p:spPr>
          <a:xfrm>
            <a:off x="6096000" y="6559367"/>
            <a:ext cx="4959096" cy="307777"/>
          </a:xfrm>
          <a:prstGeom prst="rect">
            <a:avLst/>
          </a:prstGeom>
          <a:noFill/>
        </p:spPr>
        <p:txBody>
          <a:bodyPr wrap="none" rtlCol="0" anchor="ctr" anchorCtr="0">
            <a:normAutofit/>
          </a:bodyPr>
          <a:lstStyle/>
          <a:p>
            <a:r>
              <a:rPr lang="pl-PL" sz="1400" dirty="0">
                <a:solidFill>
                  <a:schemeClr val="bg1"/>
                </a:solidFill>
              </a:rPr>
              <a:t>POLITECHNIKA RZESZOWSKA W STALOWEJ WOLI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3F8F9E2-3B47-D641-B64A-D2A9F1EC3950}"/>
              </a:ext>
            </a:extLst>
          </p:cNvPr>
          <p:cNvSpPr txBox="1"/>
          <p:nvPr/>
        </p:nvSpPr>
        <p:spPr>
          <a:xfrm>
            <a:off x="109728" y="0"/>
            <a:ext cx="10415016" cy="523220"/>
          </a:xfrm>
          <a:prstGeom prst="rect">
            <a:avLst/>
          </a:prstGeom>
          <a:noFill/>
        </p:spPr>
        <p:txBody>
          <a:bodyPr wrap="square" rtlCol="0" anchor="ctr" anchorCtr="0">
            <a:normAutofit fontScale="92500"/>
          </a:bodyPr>
          <a:lstStyle/>
          <a:p>
            <a:r>
              <a:rPr lang="pl-PL" sz="2800" dirty="0">
                <a:solidFill>
                  <a:schemeClr val="bg1"/>
                </a:solidFill>
                <a:latin typeface="+mj-lt"/>
              </a:rPr>
              <a:t>Wyzwanie 1</a:t>
            </a:r>
            <a:r>
              <a:rPr lang="pl-PL" sz="2800" noProof="1">
                <a:solidFill>
                  <a:schemeClr val="bg1"/>
                </a:solidFill>
                <a:latin typeface="+mj-lt"/>
              </a:rPr>
              <a:t>: rozpoznawanie obrazów z drona – </a:t>
            </a:r>
            <a:r>
              <a:rPr lang="pl-PL" sz="2800" dirty="0">
                <a:solidFill>
                  <a:schemeClr val="bg1"/>
                </a:solidFill>
                <a:latin typeface="+mj-lt"/>
              </a:rPr>
              <a:t>co nam będzie potrzebne?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239979F-904F-D646-8B2E-F152426593DF}"/>
              </a:ext>
            </a:extLst>
          </p:cNvPr>
          <p:cNvSpPr txBox="1"/>
          <p:nvPr/>
        </p:nvSpPr>
        <p:spPr>
          <a:xfrm>
            <a:off x="0" y="6581001"/>
            <a:ext cx="60960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pl-PL" sz="1200" dirty="0">
                <a:solidFill>
                  <a:schemeClr val="bg1"/>
                </a:solidFill>
              </a:rPr>
              <a:t>Leszek Klich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BBA9F8B1-696C-D17A-61DC-3B5AD58D07AF}"/>
              </a:ext>
            </a:extLst>
          </p:cNvPr>
          <p:cNvSpPr txBox="1"/>
          <p:nvPr/>
        </p:nvSpPr>
        <p:spPr>
          <a:xfrm>
            <a:off x="230422" y="846725"/>
            <a:ext cx="82485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3200" b="1" i="0" u="none" strike="noStrike" dirty="0">
                <a:solidFill>
                  <a:srgbClr val="0D0D0D"/>
                </a:solidFill>
                <a:effectLst/>
                <a:latin typeface="Söhne"/>
              </a:rPr>
              <a:t>CVAT – program do etykietowania zdjęć</a:t>
            </a:r>
            <a:endParaRPr lang="pl-PL" sz="3200" i="0" u="none" strike="noStrike" dirty="0">
              <a:solidFill>
                <a:srgbClr val="0D0D0D"/>
              </a:solidFill>
              <a:effectLst/>
              <a:latin typeface="Söhne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BCC2715-88B2-84E0-E8C6-0E05D633D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9230" y="2579622"/>
            <a:ext cx="3403600" cy="2983823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C021CFC3-6D7D-2EC4-6F5E-96343A04B6FC}"/>
              </a:ext>
            </a:extLst>
          </p:cNvPr>
          <p:cNvSpPr txBox="1"/>
          <p:nvPr/>
        </p:nvSpPr>
        <p:spPr>
          <a:xfrm>
            <a:off x="8317083" y="2156104"/>
            <a:ext cx="2925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Darmowa wersja: </a:t>
            </a:r>
            <a:r>
              <a:rPr lang="pl-PL" dirty="0" err="1"/>
              <a:t>self-hosted</a:t>
            </a:r>
            <a:endParaRPr lang="pl-PL" dirty="0"/>
          </a:p>
        </p:txBody>
      </p:sp>
      <p:pic>
        <p:nvPicPr>
          <p:cNvPr id="2050" name="Picture 2" descr="CVAT Labelling Tool">
            <a:extLst>
              <a:ext uri="{FF2B5EF4-FFF2-40B4-BE49-F238E27FC236}">
                <a16:creationId xmlns:a16="http://schemas.microsoft.com/office/drawing/2014/main" id="{E65EAFCB-D0D4-846C-5771-1CDD876CD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22" y="1835571"/>
            <a:ext cx="7636401" cy="428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4A4B241-AFF6-6C77-81D2-BE1F38A803D8}"/>
              </a:ext>
            </a:extLst>
          </p:cNvPr>
          <p:cNvSpPr txBox="1"/>
          <p:nvPr/>
        </p:nvSpPr>
        <p:spPr>
          <a:xfrm>
            <a:off x="8969512" y="5584065"/>
            <a:ext cx="1723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Źródła na </a:t>
            </a:r>
            <a:r>
              <a:rPr lang="pl-PL" dirty="0" err="1"/>
              <a:t>github</a:t>
            </a:r>
            <a:endParaRPr lang="pl-PL" dirty="0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B9C69396-5D6F-0C49-7EAC-7024F3C178D2}"/>
              </a:ext>
            </a:extLst>
          </p:cNvPr>
          <p:cNvSpPr txBox="1"/>
          <p:nvPr/>
        </p:nvSpPr>
        <p:spPr>
          <a:xfrm>
            <a:off x="724747" y="138567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 err="1"/>
              <a:t>https</a:t>
            </a:r>
            <a:r>
              <a:rPr lang="pl-PL" dirty="0"/>
              <a:t>://</a:t>
            </a:r>
            <a:r>
              <a:rPr lang="pl-PL" dirty="0" err="1"/>
              <a:t>docs.cvat.ai</a:t>
            </a:r>
            <a:r>
              <a:rPr lang="pl-PL" dirty="0"/>
              <a:t>/</a:t>
            </a:r>
            <a:r>
              <a:rPr lang="pl-PL" dirty="0" err="1"/>
              <a:t>docs</a:t>
            </a:r>
            <a:r>
              <a:rPr lang="pl-PL" dirty="0"/>
              <a:t>/</a:t>
            </a:r>
            <a:r>
              <a:rPr lang="pl-PL" dirty="0" err="1"/>
              <a:t>administration</a:t>
            </a:r>
            <a:r>
              <a:rPr lang="pl-PL" dirty="0"/>
              <a:t>/</a:t>
            </a:r>
            <a:r>
              <a:rPr lang="pl-PL" dirty="0" err="1"/>
              <a:t>basics</a:t>
            </a:r>
            <a:r>
              <a:rPr lang="pl-PL" dirty="0"/>
              <a:t>/</a:t>
            </a:r>
            <a:r>
              <a:rPr lang="pl-PL" dirty="0" err="1"/>
              <a:t>installation</a:t>
            </a:r>
            <a:r>
              <a:rPr lang="pl-PL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960243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4C698541-40D8-914D-9671-83B7D8429326}"/>
              </a:ext>
            </a:extLst>
          </p:cNvPr>
          <p:cNvSpPr txBox="1"/>
          <p:nvPr/>
        </p:nvSpPr>
        <p:spPr>
          <a:xfrm>
            <a:off x="6096000" y="6559367"/>
            <a:ext cx="4959096" cy="307777"/>
          </a:xfrm>
          <a:prstGeom prst="rect">
            <a:avLst/>
          </a:prstGeom>
          <a:noFill/>
        </p:spPr>
        <p:txBody>
          <a:bodyPr wrap="none" rtlCol="0" anchor="ctr" anchorCtr="0">
            <a:normAutofit/>
          </a:bodyPr>
          <a:lstStyle/>
          <a:p>
            <a:r>
              <a:rPr lang="pl-PL" sz="1400" dirty="0">
                <a:solidFill>
                  <a:schemeClr val="bg1"/>
                </a:solidFill>
              </a:rPr>
              <a:t>POLITECHNIKA RZESZOWSKA W STALOWEJ WOLI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3F8F9E2-3B47-D641-B64A-D2A9F1EC3950}"/>
              </a:ext>
            </a:extLst>
          </p:cNvPr>
          <p:cNvSpPr txBox="1"/>
          <p:nvPr/>
        </p:nvSpPr>
        <p:spPr>
          <a:xfrm>
            <a:off x="109728" y="0"/>
            <a:ext cx="10415016" cy="52322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pl-PL" sz="2800" dirty="0">
                <a:solidFill>
                  <a:schemeClr val="bg1"/>
                </a:solidFill>
                <a:latin typeface="+mj-lt"/>
              </a:rPr>
              <a:t>Wyzwanie 1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239979F-904F-D646-8B2E-F152426593DF}"/>
              </a:ext>
            </a:extLst>
          </p:cNvPr>
          <p:cNvSpPr txBox="1"/>
          <p:nvPr/>
        </p:nvSpPr>
        <p:spPr>
          <a:xfrm>
            <a:off x="0" y="6581001"/>
            <a:ext cx="60960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pl-PL" sz="1200" dirty="0">
                <a:solidFill>
                  <a:schemeClr val="bg1"/>
                </a:solidFill>
              </a:rPr>
              <a:t>Leszek Klich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7880A54D-F064-8914-C8C3-C3EB2209465C}"/>
              </a:ext>
            </a:extLst>
          </p:cNvPr>
          <p:cNvSpPr txBox="1"/>
          <p:nvPr/>
        </p:nvSpPr>
        <p:spPr>
          <a:xfrm>
            <a:off x="109728" y="2082743"/>
            <a:ext cx="11856591" cy="39703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l-PL" sz="3600" b="0" i="0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Twoim wyzwaniem jest opracowanie rozwiązania w zakresie monitorowania terenu </a:t>
            </a:r>
            <a:r>
              <a:rPr lang="pl-PL" sz="3600" i="0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Gminy Stalowa Wola </a:t>
            </a:r>
            <a:r>
              <a:rPr lang="pl-PL" sz="3600" b="0" i="0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celem zwiększenia komfortu życia i podniesienia poziomu bezpieczeństwa poprzez identyfikację różnego rodzaju zagrożeń </a:t>
            </a:r>
            <a:br>
              <a:rPr lang="pl-PL" sz="3600" b="0" i="0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</a:br>
            <a:r>
              <a:rPr lang="pl-PL" sz="3600" b="0" i="0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z wykorzystaniem dronów i </a:t>
            </a:r>
            <a:r>
              <a:rPr lang="pl-PL" sz="3600" b="1" i="0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sztucznej inteligencji</a:t>
            </a:r>
            <a:r>
              <a:rPr lang="pl-PL" sz="3600" b="0" i="0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, </a:t>
            </a:r>
            <a:br>
              <a:rPr lang="pl-PL" sz="3600" b="0" i="0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</a:br>
            <a:r>
              <a:rPr lang="pl-PL" sz="3600" b="0" i="0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w szczególności </a:t>
            </a:r>
            <a:r>
              <a:rPr lang="pl-PL" sz="3600" b="0" i="0" u="none" strike="noStrike" dirty="0" err="1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eko</a:t>
            </a:r>
            <a:r>
              <a:rPr lang="pl-PL" sz="3600" b="0" i="0" u="none" strike="noStrike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Google Sans"/>
              </a:rPr>
              <a:t>-zagrożeń (np. dzikich wysypisk, strat ciepła w obiektach, poziomu zanieczyszczeń i zapylenia).</a:t>
            </a:r>
          </a:p>
        </p:txBody>
      </p:sp>
    </p:spTree>
    <p:extLst>
      <p:ext uri="{BB962C8B-B14F-4D97-AF65-F5344CB8AC3E}">
        <p14:creationId xmlns:p14="http://schemas.microsoft.com/office/powerpoint/2010/main" val="42488274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4C698541-40D8-914D-9671-83B7D8429326}"/>
              </a:ext>
            </a:extLst>
          </p:cNvPr>
          <p:cNvSpPr txBox="1"/>
          <p:nvPr/>
        </p:nvSpPr>
        <p:spPr>
          <a:xfrm>
            <a:off x="6096000" y="6559367"/>
            <a:ext cx="4959096" cy="307777"/>
          </a:xfrm>
          <a:prstGeom prst="rect">
            <a:avLst/>
          </a:prstGeom>
          <a:noFill/>
        </p:spPr>
        <p:txBody>
          <a:bodyPr wrap="none" rtlCol="0" anchor="ctr" anchorCtr="0">
            <a:normAutofit/>
          </a:bodyPr>
          <a:lstStyle/>
          <a:p>
            <a:r>
              <a:rPr lang="pl-PL" sz="1400" dirty="0">
                <a:solidFill>
                  <a:schemeClr val="bg1"/>
                </a:solidFill>
              </a:rPr>
              <a:t>POLITECHNIKA RZESZOWSKA W STALOWEJ WOLI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3F8F9E2-3B47-D641-B64A-D2A9F1EC3950}"/>
              </a:ext>
            </a:extLst>
          </p:cNvPr>
          <p:cNvSpPr txBox="1"/>
          <p:nvPr/>
        </p:nvSpPr>
        <p:spPr>
          <a:xfrm>
            <a:off x="109728" y="0"/>
            <a:ext cx="10415016" cy="52322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pl-PL" sz="2800" dirty="0">
                <a:solidFill>
                  <a:schemeClr val="bg1"/>
                </a:solidFill>
                <a:latin typeface="+mj-lt"/>
              </a:rPr>
              <a:t>Etykietowanie CVAT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239979F-904F-D646-8B2E-F152426593DF}"/>
              </a:ext>
            </a:extLst>
          </p:cNvPr>
          <p:cNvSpPr txBox="1"/>
          <p:nvPr/>
        </p:nvSpPr>
        <p:spPr>
          <a:xfrm>
            <a:off x="0" y="6581001"/>
            <a:ext cx="60960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pl-PL" sz="1200" dirty="0">
                <a:solidFill>
                  <a:schemeClr val="bg1"/>
                </a:solidFill>
              </a:rPr>
              <a:t>Leszek Klich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11E26960-66A0-D3A8-C803-6D9A0363D624}"/>
              </a:ext>
            </a:extLst>
          </p:cNvPr>
          <p:cNvSpPr txBox="1"/>
          <p:nvPr/>
        </p:nvSpPr>
        <p:spPr>
          <a:xfrm>
            <a:off x="323850" y="828409"/>
            <a:ext cx="61036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 err="1"/>
              <a:t>https</a:t>
            </a:r>
            <a:r>
              <a:rPr lang="pl-PL" dirty="0"/>
              <a:t>://</a:t>
            </a:r>
            <a:r>
              <a:rPr lang="pl-PL" dirty="0" err="1"/>
              <a:t>docs.cvat.ai</a:t>
            </a:r>
            <a:r>
              <a:rPr lang="pl-PL" dirty="0"/>
              <a:t>/</a:t>
            </a:r>
            <a:r>
              <a:rPr lang="pl-PL" dirty="0" err="1"/>
              <a:t>docs</a:t>
            </a:r>
            <a:r>
              <a:rPr lang="pl-PL" dirty="0"/>
              <a:t>/</a:t>
            </a:r>
            <a:r>
              <a:rPr lang="pl-PL" dirty="0" err="1"/>
              <a:t>administration</a:t>
            </a:r>
            <a:r>
              <a:rPr lang="pl-PL" dirty="0"/>
              <a:t>/</a:t>
            </a:r>
            <a:r>
              <a:rPr lang="pl-PL" dirty="0" err="1"/>
              <a:t>basics</a:t>
            </a:r>
            <a:r>
              <a:rPr lang="pl-PL" dirty="0"/>
              <a:t>/</a:t>
            </a:r>
            <a:r>
              <a:rPr lang="pl-PL" dirty="0" err="1"/>
              <a:t>installation</a:t>
            </a:r>
            <a:r>
              <a:rPr lang="pl-PL" dirty="0"/>
              <a:t>/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086EAB46-89B5-AAAB-08E1-52A86EAFEE1D}"/>
              </a:ext>
            </a:extLst>
          </p:cNvPr>
          <p:cNvSpPr txBox="1"/>
          <p:nvPr/>
        </p:nvSpPr>
        <p:spPr>
          <a:xfrm>
            <a:off x="747183" y="1479582"/>
            <a:ext cx="61036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DD4A68"/>
                </a:solidFill>
                <a:effectLst/>
              </a:rPr>
              <a:t>git</a:t>
            </a:r>
            <a:r>
              <a:rPr lang="pl-PL" dirty="0"/>
              <a:t> clone </a:t>
            </a:r>
            <a:r>
              <a:rPr lang="pl-PL" dirty="0" err="1"/>
              <a:t>https</a:t>
            </a:r>
            <a:r>
              <a:rPr lang="pl-PL" dirty="0"/>
              <a:t>://</a:t>
            </a:r>
            <a:r>
              <a:rPr lang="pl-PL" dirty="0" err="1"/>
              <a:t>github.com</a:t>
            </a:r>
            <a:r>
              <a:rPr lang="pl-PL" dirty="0"/>
              <a:t>/</a:t>
            </a:r>
            <a:r>
              <a:rPr lang="pl-PL" dirty="0" err="1"/>
              <a:t>cvat-ai</a:t>
            </a:r>
            <a:r>
              <a:rPr lang="pl-PL" dirty="0"/>
              <a:t>/</a:t>
            </a:r>
            <a:r>
              <a:rPr lang="pl-PL" dirty="0" err="1"/>
              <a:t>cvat</a:t>
            </a:r>
            <a:endParaRPr lang="pl-PL" dirty="0"/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7EEA221C-30E7-A71A-899D-34AE8F5A667D}"/>
              </a:ext>
            </a:extLst>
          </p:cNvPr>
          <p:cNvSpPr txBox="1"/>
          <p:nvPr/>
        </p:nvSpPr>
        <p:spPr>
          <a:xfrm>
            <a:off x="747183" y="1841985"/>
            <a:ext cx="61036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DD4A68"/>
                </a:solidFill>
                <a:effectLst/>
              </a:rPr>
              <a:t>cd</a:t>
            </a:r>
            <a:r>
              <a:rPr lang="pl-PL" dirty="0"/>
              <a:t> </a:t>
            </a:r>
            <a:r>
              <a:rPr lang="pl-PL" dirty="0" err="1"/>
              <a:t>cvat</a:t>
            </a:r>
            <a:endParaRPr lang="pl-PL" dirty="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B6EC67D2-F008-47D9-589A-DE8DD8F3C7B9}"/>
              </a:ext>
            </a:extLst>
          </p:cNvPr>
          <p:cNvSpPr txBox="1"/>
          <p:nvPr/>
        </p:nvSpPr>
        <p:spPr>
          <a:xfrm>
            <a:off x="747183" y="2175737"/>
            <a:ext cx="61036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 err="1">
                <a:solidFill>
                  <a:srgbClr val="DD4A68"/>
                </a:solidFill>
                <a:effectLst/>
              </a:rPr>
              <a:t>docker</a:t>
            </a:r>
            <a:r>
              <a:rPr lang="pl-PL" dirty="0"/>
              <a:t> </a:t>
            </a:r>
            <a:r>
              <a:rPr lang="pl-PL" dirty="0" err="1"/>
              <a:t>compose</a:t>
            </a:r>
            <a:r>
              <a:rPr lang="pl-PL" dirty="0"/>
              <a:t> </a:t>
            </a:r>
            <a:r>
              <a:rPr lang="pl-PL" dirty="0" err="1"/>
              <a:t>up</a:t>
            </a:r>
            <a:r>
              <a:rPr lang="pl-PL" dirty="0"/>
              <a:t> </a:t>
            </a:r>
            <a:r>
              <a:rPr lang="pl-PL" dirty="0">
                <a:solidFill>
                  <a:srgbClr val="EE9900"/>
                </a:solidFill>
                <a:effectLst/>
              </a:rPr>
              <a:t>-d</a:t>
            </a:r>
            <a:endParaRPr lang="pl-PL" dirty="0"/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4788045A-0DDE-5476-1246-7D72E864F05F}"/>
              </a:ext>
            </a:extLst>
          </p:cNvPr>
          <p:cNvSpPr txBox="1"/>
          <p:nvPr/>
        </p:nvSpPr>
        <p:spPr>
          <a:xfrm>
            <a:off x="747183" y="2529132"/>
            <a:ext cx="79667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 err="1">
                <a:solidFill>
                  <a:srgbClr val="DD4A68"/>
                </a:solidFill>
                <a:effectLst/>
              </a:rPr>
              <a:t>docker</a:t>
            </a:r>
            <a:r>
              <a:rPr lang="pl-PL" dirty="0"/>
              <a:t> </a:t>
            </a:r>
            <a:r>
              <a:rPr lang="pl-PL" dirty="0" err="1">
                <a:solidFill>
                  <a:srgbClr val="DD4A68"/>
                </a:solidFill>
                <a:effectLst/>
              </a:rPr>
              <a:t>exec</a:t>
            </a:r>
            <a:r>
              <a:rPr lang="pl-PL" dirty="0"/>
              <a:t> </a:t>
            </a:r>
            <a:r>
              <a:rPr lang="pl-PL" dirty="0">
                <a:solidFill>
                  <a:srgbClr val="EE9900"/>
                </a:solidFill>
                <a:effectLst/>
              </a:rPr>
              <a:t>-</a:t>
            </a:r>
            <a:r>
              <a:rPr lang="pl-PL" dirty="0" err="1">
                <a:solidFill>
                  <a:srgbClr val="EE9900"/>
                </a:solidFill>
                <a:effectLst/>
              </a:rPr>
              <a:t>it</a:t>
            </a:r>
            <a:r>
              <a:rPr lang="pl-PL" dirty="0"/>
              <a:t> </a:t>
            </a:r>
            <a:r>
              <a:rPr lang="pl-PL" dirty="0" err="1"/>
              <a:t>cvat_server</a:t>
            </a:r>
            <a:r>
              <a:rPr lang="pl-PL" dirty="0"/>
              <a:t> </a:t>
            </a:r>
            <a:r>
              <a:rPr lang="pl-PL" dirty="0" err="1">
                <a:solidFill>
                  <a:srgbClr val="DD4A68"/>
                </a:solidFill>
                <a:effectLst/>
              </a:rPr>
              <a:t>bash</a:t>
            </a:r>
            <a:r>
              <a:rPr lang="pl-PL" dirty="0"/>
              <a:t> </a:t>
            </a:r>
            <a:r>
              <a:rPr lang="pl-PL" dirty="0">
                <a:solidFill>
                  <a:srgbClr val="EE9900"/>
                </a:solidFill>
                <a:effectLst/>
              </a:rPr>
              <a:t>-</a:t>
            </a:r>
            <a:r>
              <a:rPr lang="pl-PL" dirty="0" err="1">
                <a:solidFill>
                  <a:srgbClr val="EE9900"/>
                </a:solidFill>
                <a:effectLst/>
              </a:rPr>
              <a:t>ic</a:t>
            </a:r>
            <a:r>
              <a:rPr lang="pl-PL" dirty="0"/>
              <a:t> </a:t>
            </a:r>
            <a:r>
              <a:rPr lang="pl-PL" dirty="0">
                <a:solidFill>
                  <a:srgbClr val="669900"/>
                </a:solidFill>
                <a:effectLst/>
              </a:rPr>
              <a:t>'python3 ~/</a:t>
            </a:r>
            <a:r>
              <a:rPr lang="pl-PL" dirty="0" err="1">
                <a:solidFill>
                  <a:srgbClr val="669900"/>
                </a:solidFill>
                <a:effectLst/>
              </a:rPr>
              <a:t>manage.py</a:t>
            </a:r>
            <a:r>
              <a:rPr lang="pl-PL" dirty="0">
                <a:solidFill>
                  <a:srgbClr val="669900"/>
                </a:solidFill>
                <a:effectLst/>
              </a:rPr>
              <a:t> </a:t>
            </a:r>
            <a:r>
              <a:rPr lang="pl-PL" dirty="0" err="1">
                <a:solidFill>
                  <a:srgbClr val="669900"/>
                </a:solidFill>
                <a:effectLst/>
              </a:rPr>
              <a:t>createsuperuser</a:t>
            </a:r>
            <a:r>
              <a:rPr lang="pl-PL" dirty="0">
                <a:solidFill>
                  <a:srgbClr val="669900"/>
                </a:solidFill>
                <a:effectLst/>
              </a:rPr>
              <a:t>'</a:t>
            </a:r>
            <a:endParaRPr lang="pl-PL" dirty="0"/>
          </a:p>
        </p:txBody>
      </p:sp>
      <p:pic>
        <p:nvPicPr>
          <p:cNvPr id="23" name="Obraz 22">
            <a:extLst>
              <a:ext uri="{FF2B5EF4-FFF2-40B4-BE49-F238E27FC236}">
                <a16:creationId xmlns:a16="http://schemas.microsoft.com/office/drawing/2014/main" id="{BE1E6AA8-3C04-AAAA-B11A-60028E99B7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080" y="3033678"/>
            <a:ext cx="7772400" cy="1977289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4096E846-B68F-4DE3-7B26-CEDF9BD7ABD0}"/>
              </a:ext>
            </a:extLst>
          </p:cNvPr>
          <p:cNvSpPr txBox="1"/>
          <p:nvPr/>
        </p:nvSpPr>
        <p:spPr>
          <a:xfrm>
            <a:off x="2029034" y="5506371"/>
            <a:ext cx="57424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/>
              <a:t>W przeglądarce: http://localhost:8080</a:t>
            </a:r>
          </a:p>
        </p:txBody>
      </p:sp>
    </p:spTree>
    <p:extLst>
      <p:ext uri="{BB962C8B-B14F-4D97-AF65-F5344CB8AC3E}">
        <p14:creationId xmlns:p14="http://schemas.microsoft.com/office/powerpoint/2010/main" val="34216581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4C698541-40D8-914D-9671-83B7D8429326}"/>
              </a:ext>
            </a:extLst>
          </p:cNvPr>
          <p:cNvSpPr txBox="1"/>
          <p:nvPr/>
        </p:nvSpPr>
        <p:spPr>
          <a:xfrm>
            <a:off x="6096000" y="6559367"/>
            <a:ext cx="4959096" cy="307777"/>
          </a:xfrm>
          <a:prstGeom prst="rect">
            <a:avLst/>
          </a:prstGeom>
          <a:noFill/>
        </p:spPr>
        <p:txBody>
          <a:bodyPr wrap="none" rtlCol="0" anchor="ctr" anchorCtr="0">
            <a:normAutofit/>
          </a:bodyPr>
          <a:lstStyle/>
          <a:p>
            <a:r>
              <a:rPr lang="pl-PL" sz="1400" dirty="0">
                <a:solidFill>
                  <a:schemeClr val="bg1"/>
                </a:solidFill>
              </a:rPr>
              <a:t>POLITECHNIKA RZESZOWSKA W STALOWEJ WOLI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3F8F9E2-3B47-D641-B64A-D2A9F1EC3950}"/>
              </a:ext>
            </a:extLst>
          </p:cNvPr>
          <p:cNvSpPr txBox="1"/>
          <p:nvPr/>
        </p:nvSpPr>
        <p:spPr>
          <a:xfrm>
            <a:off x="109728" y="0"/>
            <a:ext cx="10415016" cy="523220"/>
          </a:xfrm>
          <a:prstGeom prst="rect">
            <a:avLst/>
          </a:prstGeom>
          <a:noFill/>
        </p:spPr>
        <p:txBody>
          <a:bodyPr wrap="square" rtlCol="0" anchor="ctr" anchorCtr="0">
            <a:normAutofit fontScale="92500"/>
          </a:bodyPr>
          <a:lstStyle/>
          <a:p>
            <a:r>
              <a:rPr lang="pl-PL" sz="2800" dirty="0">
                <a:solidFill>
                  <a:schemeClr val="bg1"/>
                </a:solidFill>
                <a:latin typeface="+mj-lt"/>
              </a:rPr>
              <a:t>Wyzwanie 1</a:t>
            </a:r>
            <a:r>
              <a:rPr lang="pl-PL" sz="2800" noProof="1">
                <a:solidFill>
                  <a:schemeClr val="bg1"/>
                </a:solidFill>
                <a:latin typeface="+mj-lt"/>
              </a:rPr>
              <a:t>: rozpoznawanie obrazów z drona – </a:t>
            </a:r>
            <a:r>
              <a:rPr lang="pl-PL" sz="2800" dirty="0">
                <a:solidFill>
                  <a:schemeClr val="bg1"/>
                </a:solidFill>
                <a:latin typeface="+mj-lt"/>
              </a:rPr>
              <a:t>co nam będzie potrzebne?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239979F-904F-D646-8B2E-F152426593DF}"/>
              </a:ext>
            </a:extLst>
          </p:cNvPr>
          <p:cNvSpPr txBox="1"/>
          <p:nvPr/>
        </p:nvSpPr>
        <p:spPr>
          <a:xfrm>
            <a:off x="0" y="6581001"/>
            <a:ext cx="60960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pl-PL" sz="1200" dirty="0">
                <a:solidFill>
                  <a:schemeClr val="bg1"/>
                </a:solidFill>
              </a:rPr>
              <a:t>Leszek Klich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BBA9F8B1-696C-D17A-61DC-3B5AD58D07AF}"/>
              </a:ext>
            </a:extLst>
          </p:cNvPr>
          <p:cNvSpPr txBox="1"/>
          <p:nvPr/>
        </p:nvSpPr>
        <p:spPr>
          <a:xfrm>
            <a:off x="230422" y="846725"/>
            <a:ext cx="82485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3200" b="1" i="0" u="none" strike="noStrike" dirty="0" err="1">
                <a:solidFill>
                  <a:srgbClr val="0D0D0D"/>
                </a:solidFill>
                <a:effectLst/>
                <a:latin typeface="Söhne"/>
              </a:rPr>
              <a:t>Labelimg</a:t>
            </a:r>
            <a:r>
              <a:rPr lang="pl-PL" sz="3200" b="1" i="0" u="none" strike="noStrike" dirty="0">
                <a:solidFill>
                  <a:srgbClr val="0D0D0D"/>
                </a:solidFill>
                <a:effectLst/>
                <a:latin typeface="Söhne"/>
              </a:rPr>
              <a:t> – program do etykietowania zdjęć</a:t>
            </a:r>
            <a:endParaRPr lang="pl-PL" sz="3200" i="0" u="none" strike="noStrike" dirty="0">
              <a:solidFill>
                <a:srgbClr val="0D0D0D"/>
              </a:solidFill>
              <a:effectLst/>
              <a:latin typeface="Söhne"/>
            </a:endParaRPr>
          </a:p>
        </p:txBody>
      </p:sp>
      <p:pic>
        <p:nvPicPr>
          <p:cNvPr id="3074" name="Picture 2" descr="correctlabel">
            <a:extLst>
              <a:ext uri="{FF2B5EF4-FFF2-40B4-BE49-F238E27FC236}">
                <a16:creationId xmlns:a16="http://schemas.microsoft.com/office/drawing/2014/main" id="{AC12D59C-A84A-521E-9FAB-C56F6F225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80" y="1685454"/>
            <a:ext cx="8169871" cy="459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9231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4C698541-40D8-914D-9671-83B7D8429326}"/>
              </a:ext>
            </a:extLst>
          </p:cNvPr>
          <p:cNvSpPr txBox="1"/>
          <p:nvPr/>
        </p:nvSpPr>
        <p:spPr>
          <a:xfrm>
            <a:off x="6096000" y="6559367"/>
            <a:ext cx="4959096" cy="307777"/>
          </a:xfrm>
          <a:prstGeom prst="rect">
            <a:avLst/>
          </a:prstGeom>
          <a:noFill/>
        </p:spPr>
        <p:txBody>
          <a:bodyPr wrap="none" rtlCol="0" anchor="ctr" anchorCtr="0">
            <a:normAutofit/>
          </a:bodyPr>
          <a:lstStyle/>
          <a:p>
            <a:r>
              <a:rPr lang="pl-PL" sz="1400" dirty="0">
                <a:solidFill>
                  <a:schemeClr val="bg1"/>
                </a:solidFill>
              </a:rPr>
              <a:t>POLITECHNIKA RZESZOWSKA W STALOWEJ WOLI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3F8F9E2-3B47-D641-B64A-D2A9F1EC3950}"/>
              </a:ext>
            </a:extLst>
          </p:cNvPr>
          <p:cNvSpPr txBox="1"/>
          <p:nvPr/>
        </p:nvSpPr>
        <p:spPr>
          <a:xfrm>
            <a:off x="109728" y="0"/>
            <a:ext cx="10415016" cy="52322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pl-PL" sz="2800" dirty="0">
                <a:solidFill>
                  <a:schemeClr val="bg1"/>
                </a:solidFill>
                <a:latin typeface="+mj-lt"/>
              </a:rPr>
              <a:t>Etykietowanie </a:t>
            </a:r>
            <a:r>
              <a:rPr lang="pl-PL" sz="2800" dirty="0" err="1">
                <a:solidFill>
                  <a:schemeClr val="bg1"/>
                </a:solidFill>
                <a:latin typeface="+mj-lt"/>
              </a:rPr>
              <a:t>Label</a:t>
            </a:r>
            <a:r>
              <a:rPr lang="pl-PL" sz="2800" dirty="0">
                <a:solidFill>
                  <a:schemeClr val="bg1"/>
                </a:solidFill>
                <a:latin typeface="+mj-lt"/>
              </a:rPr>
              <a:t> studio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239979F-904F-D646-8B2E-F152426593DF}"/>
              </a:ext>
            </a:extLst>
          </p:cNvPr>
          <p:cNvSpPr txBox="1"/>
          <p:nvPr/>
        </p:nvSpPr>
        <p:spPr>
          <a:xfrm>
            <a:off x="0" y="6581001"/>
            <a:ext cx="60960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pl-PL" sz="1200" dirty="0">
                <a:solidFill>
                  <a:schemeClr val="bg1"/>
                </a:solidFill>
              </a:rPr>
              <a:t>Leszek Klich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11E26960-66A0-D3A8-C803-6D9A0363D624}"/>
              </a:ext>
            </a:extLst>
          </p:cNvPr>
          <p:cNvSpPr txBox="1"/>
          <p:nvPr/>
        </p:nvSpPr>
        <p:spPr>
          <a:xfrm>
            <a:off x="461010" y="798187"/>
            <a:ext cx="35928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 err="1"/>
              <a:t>https</a:t>
            </a:r>
            <a:r>
              <a:rPr lang="pl-PL" sz="2400" b="1" dirty="0"/>
              <a:t>://</a:t>
            </a:r>
            <a:r>
              <a:rPr lang="pl-PL" sz="2400" b="1" dirty="0" err="1"/>
              <a:t>labelstud.io</a:t>
            </a:r>
            <a:endParaRPr lang="pl-PL" sz="2400" b="1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837E6497-5AAE-A67C-EA89-51F59CD1BF92}"/>
              </a:ext>
            </a:extLst>
          </p:cNvPr>
          <p:cNvSpPr txBox="1"/>
          <p:nvPr/>
        </p:nvSpPr>
        <p:spPr>
          <a:xfrm>
            <a:off x="278130" y="1572875"/>
            <a:ext cx="330327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/>
              <a:t># Instalacja</a:t>
            </a:r>
            <a:endParaRPr lang="pl-PL" sz="2400" dirty="0"/>
          </a:p>
          <a:p>
            <a:r>
              <a:rPr lang="pl-PL" sz="2400" dirty="0"/>
              <a:t>pip </a:t>
            </a:r>
            <a:r>
              <a:rPr lang="pl-PL" sz="2400" dirty="0" err="1"/>
              <a:t>install</a:t>
            </a:r>
            <a:r>
              <a:rPr lang="pl-PL" sz="2400" dirty="0"/>
              <a:t> </a:t>
            </a:r>
            <a:r>
              <a:rPr lang="pl-PL" sz="2400" dirty="0" err="1"/>
              <a:t>label</a:t>
            </a:r>
            <a:r>
              <a:rPr lang="pl-PL" sz="2400" dirty="0"/>
              <a:t>-studio</a:t>
            </a:r>
          </a:p>
          <a:p>
            <a:r>
              <a:rPr lang="pl-PL" sz="2400" dirty="0"/>
              <a:t># Uruchomienie</a:t>
            </a:r>
          </a:p>
          <a:p>
            <a:r>
              <a:rPr lang="pl-PL" sz="2400" dirty="0" err="1"/>
              <a:t>label</a:t>
            </a:r>
            <a:r>
              <a:rPr lang="pl-PL" sz="2400" dirty="0"/>
              <a:t>-studio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437F35B7-A307-0EB0-B911-FCB369B4F267}"/>
              </a:ext>
            </a:extLst>
          </p:cNvPr>
          <p:cNvSpPr txBox="1"/>
          <p:nvPr/>
        </p:nvSpPr>
        <p:spPr>
          <a:xfrm>
            <a:off x="1200150" y="3916805"/>
            <a:ext cx="610362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 dirty="0"/>
              <a:t>Mac OS</a:t>
            </a:r>
          </a:p>
          <a:p>
            <a:r>
              <a:rPr lang="pl-PL" sz="2000" dirty="0"/>
              <a:t># Instalacja przy pomocy brew</a:t>
            </a:r>
          </a:p>
          <a:p>
            <a:r>
              <a:rPr lang="pl-PL" sz="2000" dirty="0"/>
              <a:t>brew </a:t>
            </a:r>
            <a:r>
              <a:rPr lang="pl-PL" sz="2000" dirty="0" err="1"/>
              <a:t>install</a:t>
            </a:r>
            <a:r>
              <a:rPr lang="pl-PL" sz="2000" dirty="0"/>
              <a:t> </a:t>
            </a:r>
            <a:r>
              <a:rPr lang="pl-PL" sz="2000" dirty="0" err="1"/>
              <a:t>humansignal</a:t>
            </a:r>
            <a:r>
              <a:rPr lang="pl-PL" sz="2000" dirty="0"/>
              <a:t>/</a:t>
            </a:r>
            <a:r>
              <a:rPr lang="pl-PL" sz="2000" dirty="0" err="1"/>
              <a:t>tap</a:t>
            </a:r>
            <a:r>
              <a:rPr lang="pl-PL" sz="2000" dirty="0"/>
              <a:t>/</a:t>
            </a:r>
            <a:r>
              <a:rPr lang="pl-PL" sz="2000" dirty="0" err="1"/>
              <a:t>label</a:t>
            </a:r>
            <a:r>
              <a:rPr lang="pl-PL" sz="2000" dirty="0"/>
              <a:t>-studio</a:t>
            </a:r>
          </a:p>
          <a:p>
            <a:r>
              <a:rPr lang="pl-PL" sz="2000" dirty="0"/>
              <a:t># uruchomienie</a:t>
            </a:r>
          </a:p>
          <a:p>
            <a:r>
              <a:rPr lang="pl-PL" sz="2000" dirty="0" err="1"/>
              <a:t>label</a:t>
            </a:r>
            <a:r>
              <a:rPr lang="pl-PL" sz="2000" dirty="0"/>
              <a:t>-studio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2FCC5766-DA45-E758-537D-B9E7361F4E22}"/>
              </a:ext>
            </a:extLst>
          </p:cNvPr>
          <p:cNvSpPr txBox="1"/>
          <p:nvPr/>
        </p:nvSpPr>
        <p:spPr>
          <a:xfrm>
            <a:off x="4053840" y="2212961"/>
            <a:ext cx="74561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/>
              <a:t># Docker</a:t>
            </a:r>
          </a:p>
          <a:p>
            <a:r>
              <a:rPr lang="pl-PL" dirty="0" err="1"/>
              <a:t>docker</a:t>
            </a:r>
            <a:r>
              <a:rPr lang="pl-PL" dirty="0"/>
              <a:t> </a:t>
            </a:r>
            <a:r>
              <a:rPr lang="pl-PL" dirty="0" err="1"/>
              <a:t>pull</a:t>
            </a:r>
            <a:r>
              <a:rPr lang="pl-PL" dirty="0"/>
              <a:t> </a:t>
            </a:r>
            <a:r>
              <a:rPr lang="pl-PL" dirty="0" err="1"/>
              <a:t>heartexlabs</a:t>
            </a:r>
            <a:r>
              <a:rPr lang="pl-PL" dirty="0"/>
              <a:t>/</a:t>
            </a:r>
            <a:r>
              <a:rPr lang="pl-PL" dirty="0" err="1"/>
              <a:t>label-studio:latest</a:t>
            </a:r>
            <a:r>
              <a:rPr lang="pl-PL" dirty="0"/>
              <a:t> </a:t>
            </a:r>
            <a:r>
              <a:rPr lang="pl-PL" dirty="0" err="1"/>
              <a:t>docker</a:t>
            </a:r>
            <a:r>
              <a:rPr lang="pl-PL" dirty="0"/>
              <a:t> run -</a:t>
            </a:r>
            <a:r>
              <a:rPr lang="pl-PL" dirty="0" err="1"/>
              <a:t>it</a:t>
            </a:r>
            <a:r>
              <a:rPr lang="pl-PL" dirty="0"/>
              <a:t> -p 8080:8080 -v `</a:t>
            </a:r>
            <a:r>
              <a:rPr lang="pl-PL" dirty="0" err="1"/>
              <a:t>pwd</a:t>
            </a:r>
            <a:r>
              <a:rPr lang="pl-PL" dirty="0"/>
              <a:t>`/</a:t>
            </a:r>
            <a:r>
              <a:rPr lang="pl-PL" dirty="0" err="1"/>
              <a:t>mydata</a:t>
            </a:r>
            <a:r>
              <a:rPr lang="pl-PL" dirty="0"/>
              <a:t>:/</a:t>
            </a:r>
            <a:r>
              <a:rPr lang="pl-PL" dirty="0" err="1"/>
              <a:t>label</a:t>
            </a:r>
            <a:r>
              <a:rPr lang="pl-PL" dirty="0"/>
              <a:t>-studio/data </a:t>
            </a:r>
            <a:r>
              <a:rPr lang="pl-PL" dirty="0" err="1"/>
              <a:t>heartexlabs</a:t>
            </a:r>
            <a:r>
              <a:rPr lang="pl-PL" dirty="0"/>
              <a:t>/</a:t>
            </a:r>
            <a:r>
              <a:rPr lang="pl-PL" dirty="0" err="1"/>
              <a:t>label-studio:latest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518629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4C698541-40D8-914D-9671-83B7D8429326}"/>
              </a:ext>
            </a:extLst>
          </p:cNvPr>
          <p:cNvSpPr txBox="1"/>
          <p:nvPr/>
        </p:nvSpPr>
        <p:spPr>
          <a:xfrm>
            <a:off x="6096000" y="6559367"/>
            <a:ext cx="4959096" cy="307777"/>
          </a:xfrm>
          <a:prstGeom prst="rect">
            <a:avLst/>
          </a:prstGeom>
          <a:noFill/>
        </p:spPr>
        <p:txBody>
          <a:bodyPr wrap="none" rtlCol="0" anchor="ctr" anchorCtr="0">
            <a:normAutofit/>
          </a:bodyPr>
          <a:lstStyle/>
          <a:p>
            <a:r>
              <a:rPr lang="pl-PL" sz="1400" dirty="0">
                <a:solidFill>
                  <a:schemeClr val="bg1"/>
                </a:solidFill>
              </a:rPr>
              <a:t>POLITECHNIKA RZESZOWSKA W STALOWEJ WOLI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3F8F9E2-3B47-D641-B64A-D2A9F1EC3950}"/>
              </a:ext>
            </a:extLst>
          </p:cNvPr>
          <p:cNvSpPr txBox="1"/>
          <p:nvPr/>
        </p:nvSpPr>
        <p:spPr>
          <a:xfrm>
            <a:off x="109728" y="0"/>
            <a:ext cx="10415016" cy="52322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pl-PL" sz="2800" noProof="1">
                <a:solidFill>
                  <a:schemeClr val="bg1"/>
                </a:solidFill>
                <a:latin typeface="+mj-lt"/>
              </a:rPr>
              <a:t>Część 1: rozpoznawanie obrazów z drona ETAP 2 - adnotacje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239979F-904F-D646-8B2E-F152426593DF}"/>
              </a:ext>
            </a:extLst>
          </p:cNvPr>
          <p:cNvSpPr txBox="1"/>
          <p:nvPr/>
        </p:nvSpPr>
        <p:spPr>
          <a:xfrm>
            <a:off x="0" y="6581001"/>
            <a:ext cx="60960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pl-PL" sz="1200" dirty="0">
                <a:solidFill>
                  <a:schemeClr val="bg1"/>
                </a:solidFill>
              </a:rPr>
              <a:t>Leszek Klich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BB0A4C6F-E286-D9D0-4E52-500156FDD2B0}"/>
              </a:ext>
            </a:extLst>
          </p:cNvPr>
          <p:cNvSpPr txBox="1"/>
          <p:nvPr/>
        </p:nvSpPr>
        <p:spPr>
          <a:xfrm>
            <a:off x="9557173" y="1869440"/>
            <a:ext cx="16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/>
              <a:t>wmt.prz.edu.pl</a:t>
            </a: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8F27458-A109-DAE1-8868-9C337FD77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7" y="757398"/>
            <a:ext cx="8715925" cy="5691012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89FB298A-6035-620E-A905-98ECE3C6899A}"/>
              </a:ext>
            </a:extLst>
          </p:cNvPr>
          <p:cNvSpPr txBox="1"/>
          <p:nvPr/>
        </p:nvSpPr>
        <p:spPr>
          <a:xfrm>
            <a:off x="8920478" y="2594493"/>
            <a:ext cx="30872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- Zdefiniuj etykiety (</a:t>
            </a:r>
            <a:r>
              <a:rPr lang="pl-PL" dirty="0" err="1"/>
              <a:t>labels</a:t>
            </a:r>
            <a:r>
              <a:rPr lang="pl-PL" dirty="0"/>
              <a:t>)</a:t>
            </a:r>
          </a:p>
          <a:p>
            <a:r>
              <a:rPr lang="pl-PL" dirty="0"/>
              <a:t>- Każdy obraz uzupełnij adnotacjami.</a:t>
            </a:r>
          </a:p>
          <a:p>
            <a:pPr marL="285750" indent="-285750">
              <a:buFontTx/>
              <a:buChar char="-"/>
            </a:pPr>
            <a:r>
              <a:rPr lang="pl-PL" dirty="0"/>
              <a:t>Używaj wielokrotnych adnotacji (np. plastikową butelkę otocz z dołu, z góry oraz w całości).</a:t>
            </a:r>
          </a:p>
          <a:p>
            <a:pPr marL="285750" indent="-285750">
              <a:buFontTx/>
              <a:buChar char="-"/>
            </a:pPr>
            <a:r>
              <a:rPr lang="pl-PL" dirty="0"/>
              <a:t>Obrysowuj, ale też zaznaczaj prostokątem, aby zaznaczyć część tła.</a:t>
            </a:r>
          </a:p>
        </p:txBody>
      </p:sp>
    </p:spTree>
    <p:extLst>
      <p:ext uri="{BB962C8B-B14F-4D97-AF65-F5344CB8AC3E}">
        <p14:creationId xmlns:p14="http://schemas.microsoft.com/office/powerpoint/2010/main" val="17721326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4C698541-40D8-914D-9671-83B7D8429326}"/>
              </a:ext>
            </a:extLst>
          </p:cNvPr>
          <p:cNvSpPr txBox="1"/>
          <p:nvPr/>
        </p:nvSpPr>
        <p:spPr>
          <a:xfrm>
            <a:off x="6096000" y="6559367"/>
            <a:ext cx="4959096" cy="307777"/>
          </a:xfrm>
          <a:prstGeom prst="rect">
            <a:avLst/>
          </a:prstGeom>
          <a:noFill/>
        </p:spPr>
        <p:txBody>
          <a:bodyPr wrap="none" rtlCol="0" anchor="ctr" anchorCtr="0">
            <a:normAutofit/>
          </a:bodyPr>
          <a:lstStyle/>
          <a:p>
            <a:r>
              <a:rPr lang="pl-PL" sz="1400" dirty="0">
                <a:solidFill>
                  <a:schemeClr val="bg1"/>
                </a:solidFill>
              </a:rPr>
              <a:t>POLITECHNIKA RZESZOWSKA W STALOWEJ WOLI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3F8F9E2-3B47-D641-B64A-D2A9F1EC3950}"/>
              </a:ext>
            </a:extLst>
          </p:cNvPr>
          <p:cNvSpPr txBox="1"/>
          <p:nvPr/>
        </p:nvSpPr>
        <p:spPr>
          <a:xfrm>
            <a:off x="109728" y="0"/>
            <a:ext cx="10415016" cy="52322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pl-PL" sz="2800" dirty="0">
                <a:solidFill>
                  <a:schemeClr val="bg1"/>
                </a:solidFill>
                <a:latin typeface="+mj-lt"/>
              </a:rPr>
              <a:t>Etykietowanie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239979F-904F-D646-8B2E-F152426593DF}"/>
              </a:ext>
            </a:extLst>
          </p:cNvPr>
          <p:cNvSpPr txBox="1"/>
          <p:nvPr/>
        </p:nvSpPr>
        <p:spPr>
          <a:xfrm>
            <a:off x="0" y="6581001"/>
            <a:ext cx="60960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pl-PL" sz="1200" dirty="0">
                <a:solidFill>
                  <a:schemeClr val="bg1"/>
                </a:solidFill>
              </a:rPr>
              <a:t>Leszek Klich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CBA44C72-695D-4ECD-B99E-D99C6FEDA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" y="686991"/>
            <a:ext cx="8653272" cy="581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43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4C698541-40D8-914D-9671-83B7D8429326}"/>
              </a:ext>
            </a:extLst>
          </p:cNvPr>
          <p:cNvSpPr txBox="1"/>
          <p:nvPr/>
        </p:nvSpPr>
        <p:spPr>
          <a:xfrm>
            <a:off x="6096000" y="6559367"/>
            <a:ext cx="4959096" cy="307777"/>
          </a:xfrm>
          <a:prstGeom prst="rect">
            <a:avLst/>
          </a:prstGeom>
          <a:noFill/>
        </p:spPr>
        <p:txBody>
          <a:bodyPr wrap="none" rtlCol="0" anchor="ctr" anchorCtr="0">
            <a:normAutofit/>
          </a:bodyPr>
          <a:lstStyle/>
          <a:p>
            <a:r>
              <a:rPr lang="pl-PL" sz="1400" dirty="0">
                <a:solidFill>
                  <a:schemeClr val="bg1"/>
                </a:solidFill>
              </a:rPr>
              <a:t>POLITECHNIKA RZESZOWSKA W STALOWEJ WOLI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3F8F9E2-3B47-D641-B64A-D2A9F1EC3950}"/>
              </a:ext>
            </a:extLst>
          </p:cNvPr>
          <p:cNvSpPr txBox="1"/>
          <p:nvPr/>
        </p:nvSpPr>
        <p:spPr>
          <a:xfrm>
            <a:off x="109728" y="0"/>
            <a:ext cx="10415016" cy="52322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pl-PL" sz="2800" noProof="1">
                <a:solidFill>
                  <a:schemeClr val="bg1"/>
                </a:solidFill>
                <a:latin typeface="+mj-lt"/>
              </a:rPr>
              <a:t>Część 1: rozpoznawanie obrazów z drona ETAP 2 - adnotacje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239979F-904F-D646-8B2E-F152426593DF}"/>
              </a:ext>
            </a:extLst>
          </p:cNvPr>
          <p:cNvSpPr txBox="1"/>
          <p:nvPr/>
        </p:nvSpPr>
        <p:spPr>
          <a:xfrm>
            <a:off x="0" y="6581001"/>
            <a:ext cx="60960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pl-PL" sz="1200" dirty="0">
                <a:solidFill>
                  <a:schemeClr val="bg1"/>
                </a:solidFill>
              </a:rPr>
              <a:t>Leszek Klich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BB0A4C6F-E286-D9D0-4E52-500156FDD2B0}"/>
              </a:ext>
            </a:extLst>
          </p:cNvPr>
          <p:cNvSpPr txBox="1"/>
          <p:nvPr/>
        </p:nvSpPr>
        <p:spPr>
          <a:xfrm>
            <a:off x="9557173" y="1869440"/>
            <a:ext cx="16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/>
              <a:t>wmt.prz.edu.pl</a:t>
            </a:r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6C628C5D-E2DF-2DC2-9718-D357A751F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" y="1340084"/>
            <a:ext cx="6527800" cy="5054600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EC0CBF6F-6451-A233-1281-52938F12963F}"/>
              </a:ext>
            </a:extLst>
          </p:cNvPr>
          <p:cNvSpPr txBox="1"/>
          <p:nvPr/>
        </p:nvSpPr>
        <p:spPr>
          <a:xfrm>
            <a:off x="264160" y="826998"/>
            <a:ext cx="7826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Wyeksportuj adnotacje z CVAT w formacie YOLO, zapisz je do katalogu </a:t>
            </a:r>
            <a:r>
              <a:rPr lang="pl-PL" dirty="0" err="1"/>
              <a:t>train</a:t>
            </a:r>
            <a:r>
              <a:rPr lang="pl-PL" dirty="0"/>
              <a:t>\</a:t>
            </a:r>
            <a:r>
              <a:rPr lang="pl-PL" dirty="0" err="1"/>
              <a:t>labels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448885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4C698541-40D8-914D-9671-83B7D8429326}"/>
              </a:ext>
            </a:extLst>
          </p:cNvPr>
          <p:cNvSpPr txBox="1"/>
          <p:nvPr/>
        </p:nvSpPr>
        <p:spPr>
          <a:xfrm>
            <a:off x="6096000" y="6559367"/>
            <a:ext cx="4959096" cy="307777"/>
          </a:xfrm>
          <a:prstGeom prst="rect">
            <a:avLst/>
          </a:prstGeom>
          <a:noFill/>
        </p:spPr>
        <p:txBody>
          <a:bodyPr wrap="none" rtlCol="0" anchor="ctr" anchorCtr="0">
            <a:normAutofit/>
          </a:bodyPr>
          <a:lstStyle/>
          <a:p>
            <a:r>
              <a:rPr lang="pl-PL" sz="1400" dirty="0">
                <a:solidFill>
                  <a:schemeClr val="bg1"/>
                </a:solidFill>
              </a:rPr>
              <a:t>POLITECHNIKA RZESZOWSKA W STALOWEJ WOLI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3F8F9E2-3B47-D641-B64A-D2A9F1EC3950}"/>
              </a:ext>
            </a:extLst>
          </p:cNvPr>
          <p:cNvSpPr txBox="1"/>
          <p:nvPr/>
        </p:nvSpPr>
        <p:spPr>
          <a:xfrm>
            <a:off x="109728" y="0"/>
            <a:ext cx="10415016" cy="52322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pl-PL" sz="2800" noProof="1">
                <a:solidFill>
                  <a:schemeClr val="bg1"/>
                </a:solidFill>
                <a:latin typeface="+mj-lt"/>
              </a:rPr>
              <a:t>Część 1: rozpoznawanie obrazów z drona ETAP 2 - adnotacje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239979F-904F-D646-8B2E-F152426593DF}"/>
              </a:ext>
            </a:extLst>
          </p:cNvPr>
          <p:cNvSpPr txBox="1"/>
          <p:nvPr/>
        </p:nvSpPr>
        <p:spPr>
          <a:xfrm>
            <a:off x="0" y="6581001"/>
            <a:ext cx="60960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pl-PL" sz="1200" dirty="0">
                <a:solidFill>
                  <a:schemeClr val="bg1"/>
                </a:solidFill>
              </a:rPr>
              <a:t>Leszek Klich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BB0A4C6F-E286-D9D0-4E52-500156FDD2B0}"/>
              </a:ext>
            </a:extLst>
          </p:cNvPr>
          <p:cNvSpPr txBox="1"/>
          <p:nvPr/>
        </p:nvSpPr>
        <p:spPr>
          <a:xfrm>
            <a:off x="9557173" y="1869440"/>
            <a:ext cx="16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/>
              <a:t>wmt.prz.edu.pl</a:t>
            </a:r>
            <a:endParaRPr lang="pl-PL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EC0CBF6F-6451-A233-1281-52938F12963F}"/>
              </a:ext>
            </a:extLst>
          </p:cNvPr>
          <p:cNvSpPr txBox="1"/>
          <p:nvPr/>
        </p:nvSpPr>
        <p:spPr>
          <a:xfrm>
            <a:off x="294639" y="853987"/>
            <a:ext cx="55981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/>
              <a:t>Wersja prostsza:</a:t>
            </a:r>
            <a:r>
              <a:rPr lang="pl-PL" sz="2400" dirty="0"/>
              <a:t> Nie dziel zbioru na treningowy i walidacyjny. Wykorzystaj zbiór treningowy jako walidacyjny. Zadziała, choć nieco gorzej - wersja dla początkujących.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0C21E976-576B-4D11-BAD2-E20C04C2B523}"/>
              </a:ext>
            </a:extLst>
          </p:cNvPr>
          <p:cNvSpPr txBox="1"/>
          <p:nvPr/>
        </p:nvSpPr>
        <p:spPr>
          <a:xfrm>
            <a:off x="109728" y="3317757"/>
            <a:ext cx="928285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/>
              <a:t>Wersja trudniejsza:</a:t>
            </a:r>
            <a:r>
              <a:rPr lang="pl-PL" sz="2400" dirty="0"/>
              <a:t> Podział zbioru na treningowy i walidacyjny. Możesz to wykonać ręcznie (przenosisz odpowiednią liczbę obrazków z </a:t>
            </a:r>
            <a:r>
              <a:rPr lang="pl-PL" sz="2400" dirty="0" err="1"/>
              <a:t>train</a:t>
            </a:r>
            <a:r>
              <a:rPr lang="pl-PL" sz="2400" dirty="0"/>
              <a:t> do </a:t>
            </a:r>
            <a:r>
              <a:rPr lang="pl-PL" sz="2400" dirty="0" err="1"/>
              <a:t>val</a:t>
            </a:r>
            <a:r>
              <a:rPr lang="pl-PL" sz="2400" dirty="0"/>
              <a:t>), ale lepiej wykorzystać </a:t>
            </a:r>
            <a:r>
              <a:rPr lang="pl-PL" sz="2400" dirty="0" err="1"/>
              <a:t>ChatGPT</a:t>
            </a:r>
            <a:r>
              <a:rPr lang="pl-PL" sz="2400" dirty="0"/>
              <a:t>, aby napisał program w języku </a:t>
            </a:r>
            <a:r>
              <a:rPr lang="pl-PL" sz="2400" dirty="0" err="1"/>
              <a:t>Python</a:t>
            </a:r>
            <a:r>
              <a:rPr lang="pl-PL" sz="2400" dirty="0"/>
              <a:t> do podziału zbioru. Najlepiej, aby podział był losowy. Zwróć uwagę, aby </a:t>
            </a:r>
            <a:r>
              <a:rPr lang="pl-PL" sz="2400" dirty="0" err="1"/>
              <a:t>ChatGPT</a:t>
            </a:r>
            <a:r>
              <a:rPr lang="pl-PL" sz="2400" dirty="0"/>
              <a:t> wygenerował program, którzy przenosi (a nie kopiuje obrazki z folderu </a:t>
            </a:r>
            <a:r>
              <a:rPr lang="pl-PL" sz="2400" dirty="0" err="1"/>
              <a:t>train</a:t>
            </a:r>
            <a:r>
              <a:rPr lang="pl-PL" sz="2400" dirty="0"/>
              <a:t> do </a:t>
            </a:r>
            <a:r>
              <a:rPr lang="pl-PL" sz="2400" dirty="0" err="1"/>
              <a:t>val</a:t>
            </a:r>
            <a:r>
              <a:rPr lang="pl-PL" sz="2400" dirty="0"/>
              <a:t>) oraz aby uwzględnił etykiety, które są w innym folderze. Podpowiedz </a:t>
            </a:r>
            <a:r>
              <a:rPr lang="pl-PL" sz="2400" dirty="0" err="1"/>
              <a:t>chatbootowi</a:t>
            </a:r>
            <a:r>
              <a:rPr lang="pl-PL" sz="2400" dirty="0"/>
              <a:t>, aby wykorzystał funkcję </a:t>
            </a:r>
            <a:r>
              <a:rPr lang="pl-PL" sz="2400" b="1" dirty="0" err="1"/>
              <a:t>train_test_split</a:t>
            </a:r>
            <a:r>
              <a:rPr lang="pl-PL" sz="2400" dirty="0"/>
              <a:t> z pakietu </a:t>
            </a:r>
            <a:r>
              <a:rPr lang="pl-PL" sz="2400" b="1" dirty="0" err="1"/>
              <a:t>sklearn</a:t>
            </a:r>
            <a:r>
              <a:rPr lang="pl-PL" sz="2400" dirty="0"/>
              <a:t>.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70FE3884-C1BA-BD19-6651-8D489FB3B6D2}"/>
              </a:ext>
            </a:extLst>
          </p:cNvPr>
          <p:cNvSpPr txBox="1"/>
          <p:nvPr/>
        </p:nvSpPr>
        <p:spPr>
          <a:xfrm>
            <a:off x="6756399" y="6075726"/>
            <a:ext cx="5236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/>
              <a:t>Wersja najtrudniejsza:</a:t>
            </a:r>
            <a:r>
              <a:rPr lang="pl-PL" sz="2400" dirty="0"/>
              <a:t> dodaj folder test.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0E42A16E-9212-AB8F-BA08-049697565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2149" y="3113446"/>
            <a:ext cx="1841500" cy="2870200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F2CEAE12-A1CA-3943-7105-A7B7700F1F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853986"/>
            <a:ext cx="2540742" cy="230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2067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4C698541-40D8-914D-9671-83B7D8429326}"/>
              </a:ext>
            </a:extLst>
          </p:cNvPr>
          <p:cNvSpPr txBox="1"/>
          <p:nvPr/>
        </p:nvSpPr>
        <p:spPr>
          <a:xfrm>
            <a:off x="6096000" y="6559367"/>
            <a:ext cx="4959096" cy="307777"/>
          </a:xfrm>
          <a:prstGeom prst="rect">
            <a:avLst/>
          </a:prstGeom>
          <a:noFill/>
        </p:spPr>
        <p:txBody>
          <a:bodyPr wrap="none" rtlCol="0" anchor="ctr" anchorCtr="0">
            <a:normAutofit/>
          </a:bodyPr>
          <a:lstStyle/>
          <a:p>
            <a:r>
              <a:rPr lang="pl-PL" sz="1400" dirty="0">
                <a:solidFill>
                  <a:schemeClr val="bg1"/>
                </a:solidFill>
              </a:rPr>
              <a:t>POLITECHNIKA RZESZOWSKA W STALOWEJ WOLI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3F8F9E2-3B47-D641-B64A-D2A9F1EC3950}"/>
              </a:ext>
            </a:extLst>
          </p:cNvPr>
          <p:cNvSpPr txBox="1"/>
          <p:nvPr/>
        </p:nvSpPr>
        <p:spPr>
          <a:xfrm>
            <a:off x="109728" y="0"/>
            <a:ext cx="10415016" cy="52322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pl-PL" sz="2800" noProof="1">
                <a:solidFill>
                  <a:schemeClr val="bg1"/>
                </a:solidFill>
                <a:latin typeface="+mj-lt"/>
              </a:rPr>
              <a:t>Część 1: rozpoznawanie obrazów z drona ETAP 1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239979F-904F-D646-8B2E-F152426593DF}"/>
              </a:ext>
            </a:extLst>
          </p:cNvPr>
          <p:cNvSpPr txBox="1"/>
          <p:nvPr/>
        </p:nvSpPr>
        <p:spPr>
          <a:xfrm>
            <a:off x="0" y="6581001"/>
            <a:ext cx="60960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pl-PL" sz="1200" dirty="0">
                <a:solidFill>
                  <a:schemeClr val="bg1"/>
                </a:solidFill>
              </a:rPr>
              <a:t>Leszek Klich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A69A79CA-2B77-811F-D3F0-864971C12CB0}"/>
              </a:ext>
            </a:extLst>
          </p:cNvPr>
          <p:cNvSpPr txBox="1"/>
          <p:nvPr/>
        </p:nvSpPr>
        <p:spPr>
          <a:xfrm>
            <a:off x="191008" y="826998"/>
            <a:ext cx="8695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Teraz należy utworzyć plik konfiguracyjny </a:t>
            </a:r>
            <a:r>
              <a:rPr lang="pl-PL" dirty="0" err="1"/>
              <a:t>yaml</a:t>
            </a:r>
            <a:r>
              <a:rPr lang="pl-PL" dirty="0"/>
              <a:t> – wykorzystaj </a:t>
            </a:r>
            <a:r>
              <a:rPr lang="pl-PL" dirty="0" err="1"/>
              <a:t>ChatGPT</a:t>
            </a:r>
            <a:r>
              <a:rPr lang="pl-PL" dirty="0"/>
              <a:t>, aby ci pomógł.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BB0A4C6F-E286-D9D0-4E52-500156FDD2B0}"/>
              </a:ext>
            </a:extLst>
          </p:cNvPr>
          <p:cNvSpPr txBox="1"/>
          <p:nvPr/>
        </p:nvSpPr>
        <p:spPr>
          <a:xfrm>
            <a:off x="9557173" y="1869440"/>
            <a:ext cx="16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/>
              <a:t>wmt.prz.edu.pl</a:t>
            </a:r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AC344CF9-F6E2-CE20-A749-16ED640C1491}"/>
              </a:ext>
            </a:extLst>
          </p:cNvPr>
          <p:cNvSpPr txBox="1"/>
          <p:nvPr/>
        </p:nvSpPr>
        <p:spPr>
          <a:xfrm>
            <a:off x="377399" y="1869440"/>
            <a:ext cx="513609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/>
              <a:t># Plik konfiguracyjny </a:t>
            </a:r>
            <a:r>
              <a:rPr lang="pl-PL" b="1" dirty="0" err="1"/>
              <a:t>config.yaml</a:t>
            </a:r>
            <a:endParaRPr lang="pl-PL" b="1" dirty="0"/>
          </a:p>
          <a:p>
            <a:r>
              <a:rPr lang="pl-PL" b="1" dirty="0" err="1"/>
              <a:t>path</a:t>
            </a:r>
            <a:r>
              <a:rPr lang="pl-PL" b="1" dirty="0"/>
              <a:t>: c:\</a:t>
            </a:r>
            <a:r>
              <a:rPr lang="pl-PL" b="1" dirty="0" err="1"/>
              <a:t>Users</a:t>
            </a:r>
            <a:r>
              <a:rPr lang="pl-PL" b="1" dirty="0"/>
              <a:t>\</a:t>
            </a:r>
            <a:r>
              <a:rPr lang="pl-PL" b="1" dirty="0" err="1"/>
              <a:t>user</a:t>
            </a:r>
            <a:r>
              <a:rPr lang="pl-PL" b="1" dirty="0"/>
              <a:t>\</a:t>
            </a:r>
            <a:r>
              <a:rPr lang="pl-PL" b="1" dirty="0" err="1"/>
              <a:t>TwojProjekt</a:t>
            </a:r>
            <a:r>
              <a:rPr lang="pl-PL" b="1" dirty="0"/>
              <a:t>\data</a:t>
            </a:r>
          </a:p>
          <a:p>
            <a:r>
              <a:rPr lang="pl-PL" b="1" dirty="0" err="1"/>
              <a:t>train</a:t>
            </a:r>
            <a:r>
              <a:rPr lang="pl-PL" b="1" dirty="0"/>
              <a:t>: </a:t>
            </a:r>
            <a:r>
              <a:rPr lang="pl-PL" b="1" dirty="0" err="1"/>
              <a:t>train</a:t>
            </a:r>
            <a:r>
              <a:rPr lang="pl-PL" b="1" dirty="0"/>
              <a:t>/</a:t>
            </a:r>
            <a:r>
              <a:rPr lang="pl-PL" b="1" dirty="0" err="1"/>
              <a:t>images</a:t>
            </a:r>
            <a:endParaRPr lang="pl-PL" b="1" dirty="0"/>
          </a:p>
          <a:p>
            <a:r>
              <a:rPr lang="pl-PL" b="1" dirty="0" err="1"/>
              <a:t>val</a:t>
            </a:r>
            <a:r>
              <a:rPr lang="pl-PL" b="1" dirty="0"/>
              <a:t>: </a:t>
            </a:r>
            <a:r>
              <a:rPr lang="pl-PL" b="1" dirty="0" err="1"/>
              <a:t>val</a:t>
            </a:r>
            <a:r>
              <a:rPr lang="pl-PL" b="1" dirty="0"/>
              <a:t>/</a:t>
            </a:r>
            <a:r>
              <a:rPr lang="pl-PL" b="1" dirty="0" err="1"/>
              <a:t>images</a:t>
            </a:r>
            <a:endParaRPr lang="pl-PL" b="1" dirty="0"/>
          </a:p>
          <a:p>
            <a:r>
              <a:rPr lang="pl-PL" b="1" dirty="0"/>
              <a:t>#test: test/</a:t>
            </a:r>
            <a:r>
              <a:rPr lang="pl-PL" b="1" dirty="0" err="1"/>
              <a:t>images</a:t>
            </a:r>
            <a:r>
              <a:rPr lang="pl-PL" b="1" dirty="0"/>
              <a:t>  -  opcjonalnie</a:t>
            </a:r>
          </a:p>
          <a:p>
            <a:endParaRPr lang="pl-PL" b="1" dirty="0"/>
          </a:p>
          <a:p>
            <a:r>
              <a:rPr lang="pl-PL" b="1" dirty="0"/>
              <a:t>#etykiety</a:t>
            </a:r>
          </a:p>
          <a:p>
            <a:r>
              <a:rPr lang="pl-PL" b="1" dirty="0" err="1"/>
              <a:t>names</a:t>
            </a:r>
            <a:r>
              <a:rPr lang="pl-PL" b="1" dirty="0"/>
              <a:t>:</a:t>
            </a:r>
          </a:p>
          <a:p>
            <a:r>
              <a:rPr lang="pl-PL" b="1" dirty="0"/>
              <a:t>  0: inne</a:t>
            </a:r>
          </a:p>
          <a:p>
            <a:r>
              <a:rPr lang="pl-PL" b="1" dirty="0"/>
              <a:t>  1: butelka</a:t>
            </a:r>
          </a:p>
          <a:p>
            <a:r>
              <a:rPr lang="pl-PL" b="1" dirty="0"/>
              <a:t>  2: makulatura</a:t>
            </a:r>
          </a:p>
          <a:p>
            <a:r>
              <a:rPr lang="pl-PL" b="1" dirty="0"/>
              <a:t>  3: gruz</a:t>
            </a:r>
          </a:p>
          <a:p>
            <a:r>
              <a:rPr lang="pl-PL" b="1" dirty="0"/>
              <a:t>  4: </a:t>
            </a:r>
            <a:r>
              <a:rPr lang="pl-PL" b="1" dirty="0" err="1"/>
              <a:t>szklo</a:t>
            </a:r>
            <a:endParaRPr lang="pl-PL" b="1" dirty="0"/>
          </a:p>
          <a:p>
            <a:r>
              <a:rPr lang="pl-PL" b="1" dirty="0"/>
              <a:t>  6: plastik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E7E253E4-8C8E-2F30-670B-0FBA8E3BC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7860" y="1884714"/>
            <a:ext cx="3078437" cy="429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771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4C698541-40D8-914D-9671-83B7D8429326}"/>
              </a:ext>
            </a:extLst>
          </p:cNvPr>
          <p:cNvSpPr txBox="1"/>
          <p:nvPr/>
        </p:nvSpPr>
        <p:spPr>
          <a:xfrm>
            <a:off x="6096000" y="6559367"/>
            <a:ext cx="4959096" cy="307777"/>
          </a:xfrm>
          <a:prstGeom prst="rect">
            <a:avLst/>
          </a:prstGeom>
          <a:noFill/>
        </p:spPr>
        <p:txBody>
          <a:bodyPr wrap="none" rtlCol="0" anchor="ctr" anchorCtr="0">
            <a:normAutofit/>
          </a:bodyPr>
          <a:lstStyle/>
          <a:p>
            <a:r>
              <a:rPr lang="pl-PL" sz="1400" dirty="0">
                <a:solidFill>
                  <a:schemeClr val="bg1"/>
                </a:solidFill>
              </a:rPr>
              <a:t>POLITECHNIKA RZESZOWSKA W STALOWEJ WOLI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3F8F9E2-3B47-D641-B64A-D2A9F1EC3950}"/>
              </a:ext>
            </a:extLst>
          </p:cNvPr>
          <p:cNvSpPr txBox="1"/>
          <p:nvPr/>
        </p:nvSpPr>
        <p:spPr>
          <a:xfrm>
            <a:off x="109728" y="0"/>
            <a:ext cx="10415016" cy="52322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pl-PL" sz="2800" noProof="1">
                <a:solidFill>
                  <a:schemeClr val="bg1"/>
                </a:solidFill>
                <a:latin typeface="+mj-lt"/>
              </a:rPr>
              <a:t>Część 1: rozpoznawanie obrazów z drona ETAP 2 – trening modelu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239979F-904F-D646-8B2E-F152426593DF}"/>
              </a:ext>
            </a:extLst>
          </p:cNvPr>
          <p:cNvSpPr txBox="1"/>
          <p:nvPr/>
        </p:nvSpPr>
        <p:spPr>
          <a:xfrm>
            <a:off x="0" y="6581001"/>
            <a:ext cx="60960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pl-PL" sz="1200" dirty="0">
                <a:solidFill>
                  <a:schemeClr val="bg1"/>
                </a:solidFill>
              </a:rPr>
              <a:t>Leszek Klich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C0BE4357-24DA-0095-C7DB-A1C4F73DE517}"/>
              </a:ext>
            </a:extLst>
          </p:cNvPr>
          <p:cNvSpPr txBox="1"/>
          <p:nvPr/>
        </p:nvSpPr>
        <p:spPr>
          <a:xfrm>
            <a:off x="428741" y="876915"/>
            <a:ext cx="79905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2400" b="0" i="0" u="none" strike="noStrike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Napisz </a:t>
            </a:r>
            <a:r>
              <a:rPr lang="pl-PL" sz="2400" b="0" i="0" u="none" strike="noStrike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prompt</a:t>
            </a:r>
            <a:r>
              <a:rPr lang="pl-PL" sz="2400" b="0" i="0" u="none" strike="noStrike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dla </a:t>
            </a:r>
            <a:r>
              <a:rPr lang="pl-PL" sz="2400" b="0" i="0" u="none" strike="noStrike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ChatGPT</a:t>
            </a:r>
            <a:r>
              <a:rPr lang="pl-PL" sz="2400" b="0" i="0" u="none" strike="noStrike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, aby napisał program do treningu modelu YOLO (w odpowiedniej wersji).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57A7E2F8-3F5E-DF36-6A38-12D2E7AD7CCE}"/>
              </a:ext>
            </a:extLst>
          </p:cNvPr>
          <p:cNvSpPr txBox="1"/>
          <p:nvPr/>
        </p:nvSpPr>
        <p:spPr>
          <a:xfrm>
            <a:off x="428741" y="1759187"/>
            <a:ext cx="9262564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# </a:t>
            </a:r>
            <a:r>
              <a:rPr lang="pl-PL" dirty="0" err="1"/>
              <a:t>train.py</a:t>
            </a:r>
            <a:endParaRPr lang="pl-PL" dirty="0"/>
          </a:p>
          <a:p>
            <a:r>
              <a:rPr lang="pl-PL" dirty="0"/>
              <a:t>from </a:t>
            </a:r>
            <a:r>
              <a:rPr lang="pl-PL" dirty="0" err="1"/>
              <a:t>ultralytics</a:t>
            </a:r>
            <a:r>
              <a:rPr lang="pl-PL" dirty="0"/>
              <a:t> import YOLO</a:t>
            </a:r>
          </a:p>
          <a:p>
            <a:r>
              <a:rPr lang="pl-PL" dirty="0"/>
              <a:t> </a:t>
            </a:r>
          </a:p>
          <a:p>
            <a:r>
              <a:rPr lang="pl-PL" dirty="0"/>
              <a:t># Załaduj model.</a:t>
            </a:r>
          </a:p>
          <a:p>
            <a:r>
              <a:rPr lang="pl-PL" dirty="0"/>
              <a:t>model = YOLO('yolov8n.pt') # trenujemy na istniejącym modelu</a:t>
            </a:r>
          </a:p>
          <a:p>
            <a:r>
              <a:rPr lang="pl-PL" dirty="0"/>
              <a:t> </a:t>
            </a:r>
          </a:p>
          <a:p>
            <a:r>
              <a:rPr lang="pl-PL" dirty="0"/>
              <a:t># Trening.</a:t>
            </a:r>
          </a:p>
          <a:p>
            <a:r>
              <a:rPr lang="pl-PL" dirty="0" err="1"/>
              <a:t>results</a:t>
            </a:r>
            <a:r>
              <a:rPr lang="pl-PL" dirty="0"/>
              <a:t> = </a:t>
            </a:r>
            <a:r>
              <a:rPr lang="pl-PL" dirty="0" err="1"/>
              <a:t>model.train</a:t>
            </a:r>
            <a:r>
              <a:rPr lang="pl-PL" dirty="0"/>
              <a:t>(</a:t>
            </a:r>
          </a:p>
          <a:p>
            <a:r>
              <a:rPr lang="pl-PL" dirty="0"/>
              <a:t>   data='</a:t>
            </a:r>
            <a:r>
              <a:rPr lang="pl-PL" dirty="0" err="1"/>
              <a:t>config.yaml</a:t>
            </a:r>
            <a:r>
              <a:rPr lang="pl-PL" dirty="0"/>
              <a:t>',</a:t>
            </a:r>
          </a:p>
          <a:p>
            <a:r>
              <a:rPr lang="pl-PL" dirty="0"/>
              <a:t>   </a:t>
            </a:r>
            <a:r>
              <a:rPr lang="pl-PL" dirty="0" err="1"/>
              <a:t>imgsz</a:t>
            </a:r>
            <a:r>
              <a:rPr lang="pl-PL" dirty="0"/>
              <a:t>=640,</a:t>
            </a:r>
          </a:p>
          <a:p>
            <a:r>
              <a:rPr lang="pl-PL" dirty="0"/>
              <a:t>   </a:t>
            </a:r>
            <a:r>
              <a:rPr lang="pl-PL" dirty="0" err="1"/>
              <a:t>epochs</a:t>
            </a:r>
            <a:r>
              <a:rPr lang="pl-PL" dirty="0"/>
              <a:t>=50, (ilość EPOK)</a:t>
            </a:r>
          </a:p>
          <a:p>
            <a:r>
              <a:rPr lang="pl-PL" dirty="0"/>
              <a:t>   </a:t>
            </a:r>
            <a:r>
              <a:rPr lang="pl-PL" dirty="0" err="1"/>
              <a:t>batch</a:t>
            </a:r>
            <a:r>
              <a:rPr lang="pl-PL" dirty="0"/>
              <a:t>=8, (</a:t>
            </a:r>
            <a:r>
              <a:rPr lang="pl-PL" b="0" i="0" u="none" strike="noStrike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rozmiar partii danych, przetwarzana w jednym kroku treningowym)</a:t>
            </a:r>
            <a:endParaRPr lang="pl-PL" dirty="0"/>
          </a:p>
          <a:p>
            <a:r>
              <a:rPr lang="pl-PL" dirty="0"/>
              <a:t>   </a:t>
            </a:r>
            <a:r>
              <a:rPr lang="pl-PL" dirty="0" err="1"/>
              <a:t>name</a:t>
            </a:r>
            <a:r>
              <a:rPr lang="pl-PL" dirty="0"/>
              <a:t>='</a:t>
            </a:r>
            <a:r>
              <a:rPr lang="pl-PL" dirty="0" err="1"/>
              <a:t>nazwa_twojego_modelu</a:t>
            </a:r>
            <a:r>
              <a:rPr lang="pl-PL" dirty="0"/>
              <a:t>',</a:t>
            </a:r>
          </a:p>
          <a:p>
            <a:r>
              <a:rPr lang="pl-PL" dirty="0"/>
              <a:t>   </a:t>
            </a:r>
            <a:r>
              <a:rPr lang="pl-PL" dirty="0" err="1"/>
              <a:t>device</a:t>
            </a:r>
            <a:r>
              <a:rPr lang="pl-PL" dirty="0"/>
              <a:t>='</a:t>
            </a:r>
            <a:r>
              <a:rPr lang="pl-PL" dirty="0" err="1"/>
              <a:t>cpu</a:t>
            </a:r>
            <a:r>
              <a:rPr lang="pl-PL" dirty="0"/>
              <a:t>' # cuda (GPU) lub </a:t>
            </a:r>
            <a:r>
              <a:rPr lang="pl-PL" dirty="0" err="1"/>
              <a:t>cpu</a:t>
            </a:r>
            <a:r>
              <a:rPr lang="pl-PL" dirty="0"/>
              <a:t> (procesor) </a:t>
            </a:r>
          </a:p>
          <a:p>
            <a:r>
              <a:rPr lang="pl-PL" dirty="0"/>
              <a:t>   )</a:t>
            </a:r>
          </a:p>
        </p:txBody>
      </p:sp>
    </p:spTree>
    <p:extLst>
      <p:ext uri="{BB962C8B-B14F-4D97-AF65-F5344CB8AC3E}">
        <p14:creationId xmlns:p14="http://schemas.microsoft.com/office/powerpoint/2010/main" val="37652972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4C698541-40D8-914D-9671-83B7D8429326}"/>
              </a:ext>
            </a:extLst>
          </p:cNvPr>
          <p:cNvSpPr txBox="1"/>
          <p:nvPr/>
        </p:nvSpPr>
        <p:spPr>
          <a:xfrm>
            <a:off x="6096000" y="6559367"/>
            <a:ext cx="4959096" cy="307777"/>
          </a:xfrm>
          <a:prstGeom prst="rect">
            <a:avLst/>
          </a:prstGeom>
          <a:noFill/>
        </p:spPr>
        <p:txBody>
          <a:bodyPr wrap="none" rtlCol="0" anchor="ctr" anchorCtr="0">
            <a:normAutofit/>
          </a:bodyPr>
          <a:lstStyle/>
          <a:p>
            <a:r>
              <a:rPr lang="pl-PL" sz="1400" dirty="0">
                <a:solidFill>
                  <a:schemeClr val="bg1"/>
                </a:solidFill>
              </a:rPr>
              <a:t>POLITECHNIKA RZESZOWSKA W STALOWEJ WOLI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3F8F9E2-3B47-D641-B64A-D2A9F1EC3950}"/>
              </a:ext>
            </a:extLst>
          </p:cNvPr>
          <p:cNvSpPr txBox="1"/>
          <p:nvPr/>
        </p:nvSpPr>
        <p:spPr>
          <a:xfrm>
            <a:off x="109728" y="0"/>
            <a:ext cx="10415016" cy="52322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pl-PL" sz="2800" noProof="1">
                <a:solidFill>
                  <a:schemeClr val="bg1"/>
                </a:solidFill>
                <a:latin typeface="+mj-lt"/>
              </a:rPr>
              <a:t>Część 1: rozpoznawanie obrazów z drona ETAP 2 – trening modelu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239979F-904F-D646-8B2E-F152426593DF}"/>
              </a:ext>
            </a:extLst>
          </p:cNvPr>
          <p:cNvSpPr txBox="1"/>
          <p:nvPr/>
        </p:nvSpPr>
        <p:spPr>
          <a:xfrm>
            <a:off x="0" y="6581001"/>
            <a:ext cx="60960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pl-PL" sz="1200" dirty="0">
                <a:solidFill>
                  <a:schemeClr val="bg1"/>
                </a:solidFill>
              </a:rPr>
              <a:t>Leszek Klich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C0BE4357-24DA-0095-C7DB-A1C4F73DE517}"/>
              </a:ext>
            </a:extLst>
          </p:cNvPr>
          <p:cNvSpPr txBox="1"/>
          <p:nvPr/>
        </p:nvSpPr>
        <p:spPr>
          <a:xfrm>
            <a:off x="261879" y="648084"/>
            <a:ext cx="47573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2400" b="0" i="0" u="none" strike="noStrike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Uruchom trening: </a:t>
            </a:r>
            <a:r>
              <a:rPr lang="pl-PL" sz="2400" b="1" i="0" u="none" strike="noStrike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python</a:t>
            </a:r>
            <a:r>
              <a:rPr lang="pl-PL" sz="2400" b="1" i="0" u="none" strike="noStrike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pl-PL" sz="2400" b="1" i="0" u="none" strike="noStrike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train.py</a:t>
            </a:r>
            <a:endParaRPr lang="pl-PL" sz="2400" b="1" i="0" u="none" strike="noStrike" dirty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8B8933EF-3285-0936-C823-753991464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741" y="5313156"/>
            <a:ext cx="10798800" cy="89676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E13FA52-5548-D865-1454-617E0EBC1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460" y="1938336"/>
            <a:ext cx="10070031" cy="3169690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79AF8980-A692-2A57-C14A-2807DAB9C75A}"/>
              </a:ext>
            </a:extLst>
          </p:cNvPr>
          <p:cNvSpPr txBox="1"/>
          <p:nvPr/>
        </p:nvSpPr>
        <p:spPr>
          <a:xfrm>
            <a:off x="5317236" y="635524"/>
            <a:ext cx="26874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/>
              <a:t>i bądź cierpliwy…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D23FD77B-8A3B-D17B-B3E7-C36C92FAC400}"/>
              </a:ext>
            </a:extLst>
          </p:cNvPr>
          <p:cNvSpPr txBox="1"/>
          <p:nvPr/>
        </p:nvSpPr>
        <p:spPr>
          <a:xfrm>
            <a:off x="879510" y="1158744"/>
            <a:ext cx="5076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Efekty znajdą się w nowo utworzonym katalogu </a:t>
            </a:r>
            <a:r>
              <a:rPr lang="pl-PL" b="1" dirty="0" err="1"/>
              <a:t>runs</a:t>
            </a:r>
            <a:endParaRPr lang="pl-PL" b="1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AC3CCAE5-0C5B-A726-3DCF-8F8885CE7B54}"/>
              </a:ext>
            </a:extLst>
          </p:cNvPr>
          <p:cNvSpPr txBox="1"/>
          <p:nvPr/>
        </p:nvSpPr>
        <p:spPr>
          <a:xfrm>
            <a:off x="879510" y="1481909"/>
            <a:ext cx="6845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/>
              <a:t>Interesuje nas plik </a:t>
            </a:r>
            <a:r>
              <a:rPr lang="pl-PL" sz="2000" b="1" dirty="0" err="1"/>
              <a:t>runs</a:t>
            </a:r>
            <a:r>
              <a:rPr lang="pl-PL" sz="2000" b="1" dirty="0"/>
              <a:t>/</a:t>
            </a:r>
            <a:r>
              <a:rPr lang="pl-PL" sz="2000" b="1" dirty="0" err="1"/>
              <a:t>detect</a:t>
            </a:r>
            <a:r>
              <a:rPr lang="pl-PL" sz="2000" b="1" dirty="0"/>
              <a:t>/</a:t>
            </a:r>
            <a:r>
              <a:rPr lang="pl-PL" sz="2000" b="1" dirty="0" err="1"/>
              <a:t>nazwa_modelu</a:t>
            </a:r>
            <a:r>
              <a:rPr lang="pl-PL" sz="2000" b="1" dirty="0"/>
              <a:t>/</a:t>
            </a:r>
            <a:r>
              <a:rPr lang="pl-PL" sz="2000" b="1" dirty="0" err="1"/>
              <a:t>weights</a:t>
            </a:r>
            <a:r>
              <a:rPr lang="pl-PL" sz="2000" b="1" dirty="0"/>
              <a:t>/</a:t>
            </a:r>
            <a:r>
              <a:rPr lang="pl-PL" sz="2000" b="1" dirty="0" err="1"/>
              <a:t>last.pt</a:t>
            </a:r>
            <a:endParaRPr lang="pl-PL" sz="2000" b="1" dirty="0"/>
          </a:p>
        </p:txBody>
      </p:sp>
    </p:spTree>
    <p:extLst>
      <p:ext uri="{BB962C8B-B14F-4D97-AF65-F5344CB8AC3E}">
        <p14:creationId xmlns:p14="http://schemas.microsoft.com/office/powerpoint/2010/main" val="621251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4C698541-40D8-914D-9671-83B7D8429326}"/>
              </a:ext>
            </a:extLst>
          </p:cNvPr>
          <p:cNvSpPr txBox="1"/>
          <p:nvPr/>
        </p:nvSpPr>
        <p:spPr>
          <a:xfrm>
            <a:off x="6096000" y="6559367"/>
            <a:ext cx="4959096" cy="307777"/>
          </a:xfrm>
          <a:prstGeom prst="rect">
            <a:avLst/>
          </a:prstGeom>
          <a:noFill/>
        </p:spPr>
        <p:txBody>
          <a:bodyPr wrap="none" rtlCol="0" anchor="ctr" anchorCtr="0">
            <a:normAutofit/>
          </a:bodyPr>
          <a:lstStyle/>
          <a:p>
            <a:r>
              <a:rPr lang="pl-PL" sz="1400" dirty="0">
                <a:solidFill>
                  <a:schemeClr val="bg1"/>
                </a:solidFill>
              </a:rPr>
              <a:t>POLITECHNIKA RZESZOWSKA W STALOWEJ WOLI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3F8F9E2-3B47-D641-B64A-D2A9F1EC3950}"/>
              </a:ext>
            </a:extLst>
          </p:cNvPr>
          <p:cNvSpPr txBox="1"/>
          <p:nvPr/>
        </p:nvSpPr>
        <p:spPr>
          <a:xfrm>
            <a:off x="109728" y="0"/>
            <a:ext cx="10415016" cy="52322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pl-PL" sz="2800" dirty="0">
                <a:solidFill>
                  <a:schemeClr val="bg1"/>
                </a:solidFill>
                <a:latin typeface="+mj-lt"/>
              </a:rPr>
              <a:t>Wyzwanie 1 – dzikie wysypiska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239979F-904F-D646-8B2E-F152426593DF}"/>
              </a:ext>
            </a:extLst>
          </p:cNvPr>
          <p:cNvSpPr txBox="1"/>
          <p:nvPr/>
        </p:nvSpPr>
        <p:spPr>
          <a:xfrm>
            <a:off x="0" y="6581001"/>
            <a:ext cx="60960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pl-PL" sz="1200" dirty="0">
                <a:solidFill>
                  <a:schemeClr val="bg1"/>
                </a:solidFill>
              </a:rPr>
              <a:t>Leszek Klich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7880A54D-F064-8914-C8C3-C3EB2209465C}"/>
              </a:ext>
            </a:extLst>
          </p:cNvPr>
          <p:cNvSpPr txBox="1"/>
          <p:nvPr/>
        </p:nvSpPr>
        <p:spPr>
          <a:xfrm>
            <a:off x="311573" y="3238417"/>
            <a:ext cx="11101494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l-PL" sz="3600" dirty="0">
                <a:solidFill>
                  <a:srgbClr val="1F1F1F"/>
                </a:solidFill>
                <a:highlight>
                  <a:srgbClr val="FFFFFF"/>
                </a:highlight>
                <a:latin typeface="Google Sans"/>
              </a:rPr>
              <a:t>Celem wyzwania jest opracowanie algorytmu uczącego, który będzie w stanie rozpoznać na zdjęciach śmieci.</a:t>
            </a:r>
            <a:endParaRPr lang="pl-PL" sz="3600" b="0" i="0" u="none" strike="noStrike" dirty="0">
              <a:solidFill>
                <a:srgbClr val="1F1F1F"/>
              </a:solidFill>
              <a:effectLst/>
              <a:highlight>
                <a:srgbClr val="FFFFFF"/>
              </a:highlight>
              <a:latin typeface="Google Sans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24B45E6-9ED6-33A0-3A43-BC47DA224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208" y="950945"/>
            <a:ext cx="6492854" cy="2155341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6E858A9B-90CA-131F-EE9A-70E6B813F85E}"/>
              </a:ext>
            </a:extLst>
          </p:cNvPr>
          <p:cNvSpPr txBox="1"/>
          <p:nvPr/>
        </p:nvSpPr>
        <p:spPr>
          <a:xfrm>
            <a:off x="311573" y="5057506"/>
            <a:ext cx="1110149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l-PL" sz="3600" dirty="0">
                <a:solidFill>
                  <a:srgbClr val="1F1F1F"/>
                </a:solidFill>
                <a:highlight>
                  <a:srgbClr val="FFFFFF"/>
                </a:highlight>
                <a:latin typeface="Google Sans"/>
              </a:rPr>
              <a:t>Zidentyfikowane śmieci można </a:t>
            </a:r>
            <a:r>
              <a:rPr lang="pl-PL" sz="3600" b="1" dirty="0">
                <a:solidFill>
                  <a:srgbClr val="1F1F1F"/>
                </a:solidFill>
                <a:highlight>
                  <a:srgbClr val="FFFFFF"/>
                </a:highlight>
                <a:latin typeface="Google Sans"/>
              </a:rPr>
              <a:t>kategoryzować</a:t>
            </a:r>
            <a:r>
              <a:rPr lang="pl-PL" sz="3600" dirty="0">
                <a:solidFill>
                  <a:srgbClr val="1F1F1F"/>
                </a:solidFill>
                <a:highlight>
                  <a:srgbClr val="FFFFFF"/>
                </a:highlight>
                <a:latin typeface="Google Sans"/>
              </a:rPr>
              <a:t> lub </a:t>
            </a:r>
            <a:r>
              <a:rPr lang="pl-PL" sz="3600" b="1" dirty="0">
                <a:solidFill>
                  <a:srgbClr val="1F1F1F"/>
                </a:solidFill>
                <a:highlight>
                  <a:srgbClr val="FFFFFF"/>
                </a:highlight>
                <a:latin typeface="Google Sans"/>
              </a:rPr>
              <a:t>nie</a:t>
            </a:r>
            <a:r>
              <a:rPr lang="pl-PL" sz="3600" dirty="0">
                <a:solidFill>
                  <a:srgbClr val="1F1F1F"/>
                </a:solidFill>
                <a:highlight>
                  <a:srgbClr val="FFFFFF"/>
                </a:highlight>
                <a:latin typeface="Google Sans"/>
              </a:rPr>
              <a:t>.</a:t>
            </a:r>
            <a:endParaRPr lang="pl-PL" sz="3600" b="0" i="0" u="none" strike="noStrike" dirty="0">
              <a:solidFill>
                <a:srgbClr val="1F1F1F"/>
              </a:solidFill>
              <a:effectLst/>
              <a:highlight>
                <a:srgbClr val="FFFFFF"/>
              </a:highlight>
              <a:latin typeface="Google Sans"/>
            </a:endParaRPr>
          </a:p>
        </p:txBody>
      </p:sp>
    </p:spTree>
    <p:extLst>
      <p:ext uri="{BB962C8B-B14F-4D97-AF65-F5344CB8AC3E}">
        <p14:creationId xmlns:p14="http://schemas.microsoft.com/office/powerpoint/2010/main" val="17154092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4C698541-40D8-914D-9671-83B7D8429326}"/>
              </a:ext>
            </a:extLst>
          </p:cNvPr>
          <p:cNvSpPr txBox="1"/>
          <p:nvPr/>
        </p:nvSpPr>
        <p:spPr>
          <a:xfrm>
            <a:off x="6096000" y="6559367"/>
            <a:ext cx="4959096" cy="307777"/>
          </a:xfrm>
          <a:prstGeom prst="rect">
            <a:avLst/>
          </a:prstGeom>
          <a:noFill/>
        </p:spPr>
        <p:txBody>
          <a:bodyPr wrap="none" rtlCol="0" anchor="ctr" anchorCtr="0">
            <a:normAutofit/>
          </a:bodyPr>
          <a:lstStyle/>
          <a:p>
            <a:r>
              <a:rPr lang="pl-PL" sz="1400" dirty="0">
                <a:solidFill>
                  <a:schemeClr val="bg1"/>
                </a:solidFill>
              </a:rPr>
              <a:t>POLITECHNIKA RZESZOWSKA W STALOWEJ WOLI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3F8F9E2-3B47-D641-B64A-D2A9F1EC3950}"/>
              </a:ext>
            </a:extLst>
          </p:cNvPr>
          <p:cNvSpPr txBox="1"/>
          <p:nvPr/>
        </p:nvSpPr>
        <p:spPr>
          <a:xfrm>
            <a:off x="109728" y="0"/>
            <a:ext cx="10415016" cy="52322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pl-PL" sz="2800" noProof="1">
                <a:solidFill>
                  <a:schemeClr val="bg1"/>
                </a:solidFill>
                <a:latin typeface="+mj-lt"/>
              </a:rPr>
              <a:t>Część 1: rozpoznawanie obrazów z drona ETAP 2 - predykcja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239979F-904F-D646-8B2E-F152426593DF}"/>
              </a:ext>
            </a:extLst>
          </p:cNvPr>
          <p:cNvSpPr txBox="1"/>
          <p:nvPr/>
        </p:nvSpPr>
        <p:spPr>
          <a:xfrm>
            <a:off x="0" y="6581001"/>
            <a:ext cx="60960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pl-PL" sz="1200" dirty="0">
                <a:solidFill>
                  <a:schemeClr val="bg1"/>
                </a:solidFill>
              </a:rPr>
              <a:t>Leszek Klich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8D38F7D3-E3AF-CDF3-6838-786D0AB33D00}"/>
              </a:ext>
            </a:extLst>
          </p:cNvPr>
          <p:cNvSpPr txBox="1"/>
          <p:nvPr/>
        </p:nvSpPr>
        <p:spPr>
          <a:xfrm>
            <a:off x="157141" y="1240163"/>
            <a:ext cx="713096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pl-PL" sz="2400" dirty="0"/>
              <a:t>Napisz </a:t>
            </a:r>
            <a:r>
              <a:rPr lang="pl-PL" sz="2400" dirty="0" err="1"/>
              <a:t>prompt</a:t>
            </a:r>
            <a:r>
              <a:rPr lang="pl-PL" sz="2400" dirty="0"/>
              <a:t> dla </a:t>
            </a:r>
            <a:r>
              <a:rPr lang="pl-PL" sz="2400" dirty="0" err="1"/>
              <a:t>ChatGPT</a:t>
            </a:r>
            <a:r>
              <a:rPr lang="pl-PL" sz="2400" dirty="0"/>
              <a:t>, który napisze przykładowy program do predykcji w języku </a:t>
            </a:r>
            <a:r>
              <a:rPr lang="pl-PL" sz="2400" dirty="0" err="1"/>
              <a:t>Python</a:t>
            </a:r>
            <a:r>
              <a:rPr lang="pl-PL" sz="2400" dirty="0"/>
              <a:t> dla YOLO (zwróć uwagę na wersję, z której YOLO korzystasz).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2400" dirty="0"/>
              <a:t>W wygenerowanym pliku zmień nazwę modelu na twój nowo wytrenowany model, np. model = YOLO("</a:t>
            </a:r>
            <a:r>
              <a:rPr lang="pl-PL" sz="2400" dirty="0" err="1"/>
              <a:t>runs</a:t>
            </a:r>
            <a:r>
              <a:rPr lang="pl-PL" sz="2400" dirty="0"/>
              <a:t>/</a:t>
            </a:r>
            <a:r>
              <a:rPr lang="pl-PL" sz="2400" dirty="0" err="1"/>
              <a:t>detect</a:t>
            </a:r>
            <a:r>
              <a:rPr lang="pl-PL" sz="2400" dirty="0"/>
              <a:t>/</a:t>
            </a:r>
            <a:r>
              <a:rPr lang="pl-PL" sz="2400" dirty="0" err="1"/>
              <a:t>now_model</a:t>
            </a:r>
            <a:r>
              <a:rPr lang="pl-PL" sz="2400" dirty="0"/>
              <a:t>/</a:t>
            </a:r>
            <a:r>
              <a:rPr lang="pl-PL" sz="2400" dirty="0" err="1"/>
              <a:t>weights</a:t>
            </a:r>
            <a:r>
              <a:rPr lang="pl-PL" sz="2400" dirty="0"/>
              <a:t>/</a:t>
            </a:r>
            <a:r>
              <a:rPr lang="pl-PL" sz="2400" dirty="0" err="1"/>
              <a:t>last.pt</a:t>
            </a:r>
            <a:r>
              <a:rPr lang="pl-PL" sz="2400" dirty="0"/>
              <a:t>")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2400" dirty="0"/>
              <a:t>Pobierz z Internetu kilka tematycznych zdjęć i sprawdź, czy model wykrywa poprawnie obiekty na zdjęciach.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2400" dirty="0"/>
              <a:t>Rozbuduj program o wyświetlanie zdjęć wraz z adnotacjami o wykrytym obiekcie oraz prawdopodobieństwie.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4F93089-6DD3-BF6B-C9FC-0BB2977BC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576" y="2309707"/>
            <a:ext cx="4128976" cy="338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9730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4C698541-40D8-914D-9671-83B7D8429326}"/>
              </a:ext>
            </a:extLst>
          </p:cNvPr>
          <p:cNvSpPr txBox="1"/>
          <p:nvPr/>
        </p:nvSpPr>
        <p:spPr>
          <a:xfrm>
            <a:off x="6096000" y="6559367"/>
            <a:ext cx="4959096" cy="307777"/>
          </a:xfrm>
          <a:prstGeom prst="rect">
            <a:avLst/>
          </a:prstGeom>
          <a:noFill/>
        </p:spPr>
        <p:txBody>
          <a:bodyPr wrap="none" rtlCol="0" anchor="ctr" anchorCtr="0">
            <a:normAutofit/>
          </a:bodyPr>
          <a:lstStyle/>
          <a:p>
            <a:r>
              <a:rPr lang="pl-PL" sz="1400" dirty="0">
                <a:solidFill>
                  <a:schemeClr val="bg1"/>
                </a:solidFill>
              </a:rPr>
              <a:t>POLITECHNIKA RZESZOWSKA W STALOWEJ WOLI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3F8F9E2-3B47-D641-B64A-D2A9F1EC3950}"/>
              </a:ext>
            </a:extLst>
          </p:cNvPr>
          <p:cNvSpPr txBox="1"/>
          <p:nvPr/>
        </p:nvSpPr>
        <p:spPr>
          <a:xfrm>
            <a:off x="109728" y="0"/>
            <a:ext cx="10415016" cy="52322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pl-PL" sz="2800" noProof="1">
                <a:solidFill>
                  <a:schemeClr val="bg1"/>
                </a:solidFill>
                <a:latin typeface="+mj-lt"/>
              </a:rPr>
              <a:t>Część 1: rozpoznawanie obrazów z drona ETAP 2 - predykcja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239979F-904F-D646-8B2E-F152426593DF}"/>
              </a:ext>
            </a:extLst>
          </p:cNvPr>
          <p:cNvSpPr txBox="1"/>
          <p:nvPr/>
        </p:nvSpPr>
        <p:spPr>
          <a:xfrm>
            <a:off x="0" y="6581001"/>
            <a:ext cx="60960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pl-PL" sz="1200" dirty="0">
                <a:solidFill>
                  <a:schemeClr val="bg1"/>
                </a:solidFill>
              </a:rPr>
              <a:t>Leszek Klich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8D38F7D3-E3AF-CDF3-6838-786D0AB33D00}"/>
              </a:ext>
            </a:extLst>
          </p:cNvPr>
          <p:cNvSpPr txBox="1"/>
          <p:nvPr/>
        </p:nvSpPr>
        <p:spPr>
          <a:xfrm>
            <a:off x="592456" y="1176763"/>
            <a:ext cx="10160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pl-PL" sz="2400" dirty="0"/>
              <a:t>Przygotuj narzędzia.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2400" dirty="0"/>
              <a:t>Pobierz zdjęcia.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2400" dirty="0"/>
              <a:t>Etykietuj wszystkie zdjęcia.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2400" dirty="0"/>
              <a:t>Podziel zdjęcia na zbiór uczący i walidacyjny.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2400" dirty="0"/>
              <a:t>Wytrenuj model.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2400" dirty="0"/>
              <a:t>Używaj modelu do rozpoznawania obiektów na zdjęciach.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68326E27-DDD4-8C25-39BB-DC0CBD962EB5}"/>
              </a:ext>
            </a:extLst>
          </p:cNvPr>
          <p:cNvSpPr txBox="1"/>
          <p:nvPr/>
        </p:nvSpPr>
        <p:spPr>
          <a:xfrm>
            <a:off x="592456" y="722396"/>
            <a:ext cx="2455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/>
              <a:t>PODSUMOWANIE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90B30DB-5970-F4E8-6A73-E39ED1FA98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560" y="3517534"/>
            <a:ext cx="6155372" cy="277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2656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4C698541-40D8-914D-9671-83B7D8429326}"/>
              </a:ext>
            </a:extLst>
          </p:cNvPr>
          <p:cNvSpPr txBox="1"/>
          <p:nvPr/>
        </p:nvSpPr>
        <p:spPr>
          <a:xfrm>
            <a:off x="6096000" y="6559367"/>
            <a:ext cx="4959096" cy="307777"/>
          </a:xfrm>
          <a:prstGeom prst="rect">
            <a:avLst/>
          </a:prstGeom>
          <a:noFill/>
        </p:spPr>
        <p:txBody>
          <a:bodyPr wrap="none" rtlCol="0" anchor="ctr" anchorCtr="0">
            <a:normAutofit/>
          </a:bodyPr>
          <a:lstStyle/>
          <a:p>
            <a:r>
              <a:rPr lang="pl-PL" sz="1400" dirty="0">
                <a:solidFill>
                  <a:schemeClr val="bg1"/>
                </a:solidFill>
              </a:rPr>
              <a:t>POLITECHNIKA RZESZOWSKA W STALOWEJ WOLI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3F8F9E2-3B47-D641-B64A-D2A9F1EC3950}"/>
              </a:ext>
            </a:extLst>
          </p:cNvPr>
          <p:cNvSpPr txBox="1"/>
          <p:nvPr/>
        </p:nvSpPr>
        <p:spPr>
          <a:xfrm>
            <a:off x="109728" y="0"/>
            <a:ext cx="10415016" cy="52322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pl-PL" sz="2800" noProof="1">
                <a:solidFill>
                  <a:schemeClr val="bg1"/>
                </a:solidFill>
                <a:latin typeface="+mj-lt"/>
              </a:rPr>
              <a:t>Część 2: termowizja z drona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239979F-904F-D646-8B2E-F152426593DF}"/>
              </a:ext>
            </a:extLst>
          </p:cNvPr>
          <p:cNvSpPr txBox="1"/>
          <p:nvPr/>
        </p:nvSpPr>
        <p:spPr>
          <a:xfrm>
            <a:off x="0" y="6581001"/>
            <a:ext cx="60960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pl-PL" sz="1200" dirty="0">
                <a:solidFill>
                  <a:schemeClr val="bg1"/>
                </a:solidFill>
              </a:rPr>
              <a:t>Leszek Klich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68326E27-DDD4-8C25-39BB-DC0CBD962EB5}"/>
              </a:ext>
            </a:extLst>
          </p:cNvPr>
          <p:cNvSpPr txBox="1"/>
          <p:nvPr/>
        </p:nvSpPr>
        <p:spPr>
          <a:xfrm>
            <a:off x="2604136" y="2919147"/>
            <a:ext cx="63688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b="1" noProof="1"/>
              <a:t>Termowizja – zdjęcia z drona </a:t>
            </a:r>
          </a:p>
        </p:txBody>
      </p:sp>
    </p:spTree>
    <p:extLst>
      <p:ext uri="{BB962C8B-B14F-4D97-AF65-F5344CB8AC3E}">
        <p14:creationId xmlns:p14="http://schemas.microsoft.com/office/powerpoint/2010/main" val="20230389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4C698541-40D8-914D-9671-83B7D8429326}"/>
              </a:ext>
            </a:extLst>
          </p:cNvPr>
          <p:cNvSpPr txBox="1"/>
          <p:nvPr/>
        </p:nvSpPr>
        <p:spPr>
          <a:xfrm>
            <a:off x="6096000" y="6559367"/>
            <a:ext cx="4959096" cy="307777"/>
          </a:xfrm>
          <a:prstGeom prst="rect">
            <a:avLst/>
          </a:prstGeom>
          <a:noFill/>
        </p:spPr>
        <p:txBody>
          <a:bodyPr wrap="none" rtlCol="0" anchor="ctr" anchorCtr="0">
            <a:normAutofit/>
          </a:bodyPr>
          <a:lstStyle/>
          <a:p>
            <a:r>
              <a:rPr lang="pl-PL" sz="1400" dirty="0">
                <a:solidFill>
                  <a:schemeClr val="bg1"/>
                </a:solidFill>
              </a:rPr>
              <a:t>POLITECHNIKA RZESZOWSKA W STALOWEJ WOLI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3F8F9E2-3B47-D641-B64A-D2A9F1EC3950}"/>
              </a:ext>
            </a:extLst>
          </p:cNvPr>
          <p:cNvSpPr txBox="1"/>
          <p:nvPr/>
        </p:nvSpPr>
        <p:spPr>
          <a:xfrm>
            <a:off x="109728" y="0"/>
            <a:ext cx="10415016" cy="52322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pl-PL" sz="2800" noProof="1">
                <a:solidFill>
                  <a:schemeClr val="bg1"/>
                </a:solidFill>
                <a:latin typeface="+mj-lt"/>
              </a:rPr>
              <a:t>Część 2: termowizja z drona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239979F-904F-D646-8B2E-F152426593DF}"/>
              </a:ext>
            </a:extLst>
          </p:cNvPr>
          <p:cNvSpPr txBox="1"/>
          <p:nvPr/>
        </p:nvSpPr>
        <p:spPr>
          <a:xfrm>
            <a:off x="0" y="6581001"/>
            <a:ext cx="60960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pl-PL" sz="1200" dirty="0">
                <a:solidFill>
                  <a:schemeClr val="bg1"/>
                </a:solidFill>
              </a:rPr>
              <a:t>Leszek Klich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F834CEF-6260-AD26-CD25-B3FC78DE8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321" y="1510656"/>
            <a:ext cx="4817912" cy="4798907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C439422-CDD7-F8BB-178B-ED4808984A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8905" y="2572192"/>
            <a:ext cx="6669161" cy="373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1740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4C698541-40D8-914D-9671-83B7D8429326}"/>
              </a:ext>
            </a:extLst>
          </p:cNvPr>
          <p:cNvSpPr txBox="1"/>
          <p:nvPr/>
        </p:nvSpPr>
        <p:spPr>
          <a:xfrm>
            <a:off x="6096000" y="6559367"/>
            <a:ext cx="4959096" cy="307777"/>
          </a:xfrm>
          <a:prstGeom prst="rect">
            <a:avLst/>
          </a:prstGeom>
          <a:noFill/>
        </p:spPr>
        <p:txBody>
          <a:bodyPr wrap="none" rtlCol="0" anchor="ctr" anchorCtr="0">
            <a:normAutofit/>
          </a:bodyPr>
          <a:lstStyle/>
          <a:p>
            <a:r>
              <a:rPr lang="pl-PL" sz="1400" dirty="0">
                <a:solidFill>
                  <a:schemeClr val="bg1"/>
                </a:solidFill>
              </a:rPr>
              <a:t>POLITECHNIKA RZESZOWSKA W STALOWEJ WOLI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3F8F9E2-3B47-D641-B64A-D2A9F1EC3950}"/>
              </a:ext>
            </a:extLst>
          </p:cNvPr>
          <p:cNvSpPr txBox="1"/>
          <p:nvPr/>
        </p:nvSpPr>
        <p:spPr>
          <a:xfrm>
            <a:off x="109728" y="0"/>
            <a:ext cx="10415016" cy="52322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pl-PL" sz="2800" noProof="1">
                <a:solidFill>
                  <a:schemeClr val="bg1"/>
                </a:solidFill>
                <a:latin typeface="+mj-lt"/>
              </a:rPr>
              <a:t>Część 2: termowizja z drona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239979F-904F-D646-8B2E-F152426593DF}"/>
              </a:ext>
            </a:extLst>
          </p:cNvPr>
          <p:cNvSpPr txBox="1"/>
          <p:nvPr/>
        </p:nvSpPr>
        <p:spPr>
          <a:xfrm>
            <a:off x="0" y="6581001"/>
            <a:ext cx="60960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pl-PL" sz="1200" dirty="0">
                <a:solidFill>
                  <a:schemeClr val="bg1"/>
                </a:solidFill>
              </a:rPr>
              <a:t>Leszek Klich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D9B14B9-FC03-F5BA-DA83-8686E4D83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253" y="1864280"/>
            <a:ext cx="6886787" cy="3439824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66450F44-D7C4-37CA-CE40-C28044882F4F}"/>
              </a:ext>
            </a:extLst>
          </p:cNvPr>
          <p:cNvSpPr txBox="1"/>
          <p:nvPr/>
        </p:nvSpPr>
        <p:spPr>
          <a:xfrm>
            <a:off x="562187" y="1090507"/>
            <a:ext cx="3160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Wykorzystaj bibliotekę </a:t>
            </a:r>
            <a:r>
              <a:rPr lang="pl-PL" dirty="0" err="1"/>
              <a:t>OpenCV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0D4ED11-6D93-0AF3-7FE0-909A4BC79A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7760" y="2117814"/>
            <a:ext cx="4379835" cy="433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7676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4C698541-40D8-914D-9671-83B7D8429326}"/>
              </a:ext>
            </a:extLst>
          </p:cNvPr>
          <p:cNvSpPr txBox="1"/>
          <p:nvPr/>
        </p:nvSpPr>
        <p:spPr>
          <a:xfrm>
            <a:off x="6096000" y="6559367"/>
            <a:ext cx="4959096" cy="307777"/>
          </a:xfrm>
          <a:prstGeom prst="rect">
            <a:avLst/>
          </a:prstGeom>
          <a:noFill/>
        </p:spPr>
        <p:txBody>
          <a:bodyPr wrap="none" rtlCol="0" anchor="ctr" anchorCtr="0">
            <a:normAutofit/>
          </a:bodyPr>
          <a:lstStyle/>
          <a:p>
            <a:r>
              <a:rPr lang="pl-PL" sz="1400" dirty="0">
                <a:solidFill>
                  <a:schemeClr val="bg1"/>
                </a:solidFill>
              </a:rPr>
              <a:t>POLITECHNIKA RZESZOWSKA W STALOWEJ WOLI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3F8F9E2-3B47-D641-B64A-D2A9F1EC3950}"/>
              </a:ext>
            </a:extLst>
          </p:cNvPr>
          <p:cNvSpPr txBox="1"/>
          <p:nvPr/>
        </p:nvSpPr>
        <p:spPr>
          <a:xfrm>
            <a:off x="109728" y="0"/>
            <a:ext cx="10415016" cy="523220"/>
          </a:xfrm>
          <a:prstGeom prst="rect">
            <a:avLst/>
          </a:prstGeom>
          <a:noFill/>
        </p:spPr>
        <p:txBody>
          <a:bodyPr wrap="square" rtlCol="0" anchor="ctr" anchorCtr="0">
            <a:normAutofit fontScale="92500"/>
          </a:bodyPr>
          <a:lstStyle/>
          <a:p>
            <a:r>
              <a:rPr lang="pl-PL" sz="2800" noProof="1">
                <a:solidFill>
                  <a:schemeClr val="bg1"/>
                </a:solidFill>
                <a:latin typeface="+mj-lt"/>
              </a:rPr>
              <a:t>Część 3: analiza zanieczyszczeń na podstawie danych zebranych przez dron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239979F-904F-D646-8B2E-F152426593DF}"/>
              </a:ext>
            </a:extLst>
          </p:cNvPr>
          <p:cNvSpPr txBox="1"/>
          <p:nvPr/>
        </p:nvSpPr>
        <p:spPr>
          <a:xfrm>
            <a:off x="0" y="6581001"/>
            <a:ext cx="60960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pl-PL" sz="1200" dirty="0">
                <a:solidFill>
                  <a:schemeClr val="bg1"/>
                </a:solidFill>
              </a:rPr>
              <a:t>Leszek Klich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68326E27-DDD4-8C25-39BB-DC0CBD962EB5}"/>
              </a:ext>
            </a:extLst>
          </p:cNvPr>
          <p:cNvSpPr txBox="1"/>
          <p:nvPr/>
        </p:nvSpPr>
        <p:spPr>
          <a:xfrm>
            <a:off x="1493309" y="3020747"/>
            <a:ext cx="88714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b="1" noProof="1"/>
              <a:t>Zanieczyszczenia – dane zebrane z drona </a:t>
            </a:r>
          </a:p>
        </p:txBody>
      </p:sp>
    </p:spTree>
    <p:extLst>
      <p:ext uri="{BB962C8B-B14F-4D97-AF65-F5344CB8AC3E}">
        <p14:creationId xmlns:p14="http://schemas.microsoft.com/office/powerpoint/2010/main" val="29989805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4C698541-40D8-914D-9671-83B7D8429326}"/>
              </a:ext>
            </a:extLst>
          </p:cNvPr>
          <p:cNvSpPr txBox="1"/>
          <p:nvPr/>
        </p:nvSpPr>
        <p:spPr>
          <a:xfrm>
            <a:off x="6096000" y="6559367"/>
            <a:ext cx="4959096" cy="307777"/>
          </a:xfrm>
          <a:prstGeom prst="rect">
            <a:avLst/>
          </a:prstGeom>
          <a:noFill/>
        </p:spPr>
        <p:txBody>
          <a:bodyPr wrap="none" rtlCol="0" anchor="ctr" anchorCtr="0">
            <a:normAutofit/>
          </a:bodyPr>
          <a:lstStyle/>
          <a:p>
            <a:r>
              <a:rPr lang="pl-PL" sz="1400" dirty="0">
                <a:solidFill>
                  <a:schemeClr val="bg1"/>
                </a:solidFill>
              </a:rPr>
              <a:t>POLITECHNIKA RZESZOWSKA W STALOWEJ WOLI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3F8F9E2-3B47-D641-B64A-D2A9F1EC3950}"/>
              </a:ext>
            </a:extLst>
          </p:cNvPr>
          <p:cNvSpPr txBox="1"/>
          <p:nvPr/>
        </p:nvSpPr>
        <p:spPr>
          <a:xfrm>
            <a:off x="109728" y="0"/>
            <a:ext cx="10415016" cy="52322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pl-PL" sz="2800" noProof="1">
                <a:solidFill>
                  <a:schemeClr val="bg1"/>
                </a:solidFill>
                <a:latin typeface="+mj-lt"/>
              </a:rPr>
              <a:t>Część 3: zanieczyszczenie powietrza – analiza danych z drona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239979F-904F-D646-8B2E-F152426593DF}"/>
              </a:ext>
            </a:extLst>
          </p:cNvPr>
          <p:cNvSpPr txBox="1"/>
          <p:nvPr/>
        </p:nvSpPr>
        <p:spPr>
          <a:xfrm>
            <a:off x="0" y="6581001"/>
            <a:ext cx="60960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pl-PL" sz="1200" dirty="0">
                <a:solidFill>
                  <a:schemeClr val="bg1"/>
                </a:solidFill>
              </a:rPr>
              <a:t>Leszek Klich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3BA3EDEA-8F05-A78D-5A93-FA4EFEDD2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412" y="2007990"/>
            <a:ext cx="10913829" cy="1680396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E9B0EAFA-DF4A-1113-6C3D-9562310F2729}"/>
              </a:ext>
            </a:extLst>
          </p:cNvPr>
          <p:cNvSpPr txBox="1"/>
          <p:nvPr/>
        </p:nvSpPr>
        <p:spPr>
          <a:xfrm>
            <a:off x="509692" y="4130017"/>
            <a:ext cx="113165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pl-PL" sz="2400" dirty="0"/>
              <a:t>Dany jest plik CSV, który zawiera datę, czas, długość i szerokość geograficzną oraz inne dane.</a:t>
            </a:r>
          </a:p>
          <a:p>
            <a:pPr marL="342900" indent="-342900">
              <a:buAutoNum type="arabicPeriod"/>
            </a:pPr>
            <a:r>
              <a:rPr lang="pl-PL" sz="2400" dirty="0"/>
              <a:t>Sprawdź, co oznaczają jednostki PM i PPM</a:t>
            </a:r>
            <a:r>
              <a:rPr lang="pl-PL" sz="2400" b="0" i="0" u="none" strike="noStrike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.</a:t>
            </a:r>
          </a:p>
          <a:p>
            <a:pPr marL="342900" indent="-342900">
              <a:buAutoNum type="arabicPeriod"/>
            </a:pPr>
            <a:r>
              <a:rPr lang="pl-PL" sz="2400" dirty="0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Korzystając z pliku CSV, nanieś na </a:t>
            </a:r>
            <a:r>
              <a:rPr lang="pl-PL" sz="2400" b="1" dirty="0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mapę</a:t>
            </a:r>
            <a:r>
              <a:rPr lang="pl-PL" sz="2400" dirty="0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 miejsca zanieczyszczeń powietrza.</a:t>
            </a:r>
          </a:p>
          <a:p>
            <a:pPr marL="342900" indent="-342900">
              <a:buAutoNum type="arabicPeriod"/>
            </a:pPr>
            <a:r>
              <a:rPr lang="pl-PL" sz="2400" b="0" i="0" u="none" strike="noStrike" dirty="0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Podpowiedź: możesz wykorzystać bibliotekę </a:t>
            </a:r>
            <a:r>
              <a:rPr lang="pl-PL" sz="2400" b="1" i="0" u="none" strike="noStrike" dirty="0" err="1">
                <a:solidFill>
                  <a:srgbClr val="0D0D0D"/>
                </a:solidFill>
                <a:effectLst/>
                <a:highlight>
                  <a:srgbClr val="FFFFFF"/>
                </a:highlight>
                <a:latin typeface="Söhne"/>
              </a:rPr>
              <a:t>f</a:t>
            </a:r>
            <a:r>
              <a:rPr lang="pl-PL" sz="2400" b="1" dirty="0" err="1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olium</a:t>
            </a:r>
            <a:r>
              <a:rPr lang="pl-PL" sz="2400" dirty="0">
                <a:solidFill>
                  <a:srgbClr val="0D0D0D"/>
                </a:solidFill>
                <a:highlight>
                  <a:srgbClr val="FFFFFF"/>
                </a:highlight>
                <a:latin typeface="Söhne"/>
              </a:rPr>
              <a:t>.</a:t>
            </a:r>
            <a:endParaRPr lang="pl-PL" sz="2400" b="0" i="0" u="none" strike="noStrike" dirty="0">
              <a:solidFill>
                <a:srgbClr val="0D0D0D"/>
              </a:solidFill>
              <a:effectLst/>
              <a:highlight>
                <a:srgbClr val="FFFFFF"/>
              </a:highlight>
              <a:latin typeface="Söhne"/>
            </a:endParaRPr>
          </a:p>
        </p:txBody>
      </p:sp>
    </p:spTree>
    <p:extLst>
      <p:ext uri="{BB962C8B-B14F-4D97-AF65-F5344CB8AC3E}">
        <p14:creationId xmlns:p14="http://schemas.microsoft.com/office/powerpoint/2010/main" val="28386061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4C698541-40D8-914D-9671-83B7D8429326}"/>
              </a:ext>
            </a:extLst>
          </p:cNvPr>
          <p:cNvSpPr txBox="1"/>
          <p:nvPr/>
        </p:nvSpPr>
        <p:spPr>
          <a:xfrm>
            <a:off x="6096000" y="6559367"/>
            <a:ext cx="4959096" cy="307777"/>
          </a:xfrm>
          <a:prstGeom prst="rect">
            <a:avLst/>
          </a:prstGeom>
          <a:noFill/>
        </p:spPr>
        <p:txBody>
          <a:bodyPr wrap="none" rtlCol="0" anchor="ctr" anchorCtr="0">
            <a:normAutofit/>
          </a:bodyPr>
          <a:lstStyle/>
          <a:p>
            <a:r>
              <a:rPr lang="pl-PL" sz="1400" dirty="0">
                <a:solidFill>
                  <a:schemeClr val="bg1"/>
                </a:solidFill>
              </a:rPr>
              <a:t>POLITECHNIKA RZESZOWSKA W STALOWEJ WOLI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3F8F9E2-3B47-D641-B64A-D2A9F1EC3950}"/>
              </a:ext>
            </a:extLst>
          </p:cNvPr>
          <p:cNvSpPr txBox="1"/>
          <p:nvPr/>
        </p:nvSpPr>
        <p:spPr>
          <a:xfrm>
            <a:off x="109728" y="0"/>
            <a:ext cx="10415016" cy="52322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pl-PL" sz="2800" noProof="1">
                <a:solidFill>
                  <a:schemeClr val="bg1"/>
                </a:solidFill>
                <a:latin typeface="+mj-lt"/>
              </a:rPr>
              <a:t>Część 2: zanieczyszczenie powietrza – analiza danych z drona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239979F-904F-D646-8B2E-F152426593DF}"/>
              </a:ext>
            </a:extLst>
          </p:cNvPr>
          <p:cNvSpPr txBox="1"/>
          <p:nvPr/>
        </p:nvSpPr>
        <p:spPr>
          <a:xfrm>
            <a:off x="0" y="6581001"/>
            <a:ext cx="60960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pl-PL" sz="1200" dirty="0">
                <a:solidFill>
                  <a:schemeClr val="bg1"/>
                </a:solidFill>
              </a:rPr>
              <a:t>Leszek Klich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867200D-F430-5B03-8C8D-B7B6EC425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" y="744306"/>
            <a:ext cx="7442200" cy="5704458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0294CBFC-40F9-35F6-6838-2164D05D6723}"/>
              </a:ext>
            </a:extLst>
          </p:cNvPr>
          <p:cNvSpPr txBox="1"/>
          <p:nvPr/>
        </p:nvSpPr>
        <p:spPr>
          <a:xfrm>
            <a:off x="7741920" y="3373121"/>
            <a:ext cx="4136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Wynik działania programu analizującego dane z pliku CSV</a:t>
            </a:r>
          </a:p>
        </p:txBody>
      </p:sp>
    </p:spTree>
    <p:extLst>
      <p:ext uri="{BB962C8B-B14F-4D97-AF65-F5344CB8AC3E}">
        <p14:creationId xmlns:p14="http://schemas.microsoft.com/office/powerpoint/2010/main" val="24767639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4C698541-40D8-914D-9671-83B7D8429326}"/>
              </a:ext>
            </a:extLst>
          </p:cNvPr>
          <p:cNvSpPr txBox="1"/>
          <p:nvPr/>
        </p:nvSpPr>
        <p:spPr>
          <a:xfrm>
            <a:off x="6096000" y="6559367"/>
            <a:ext cx="4959096" cy="307777"/>
          </a:xfrm>
          <a:prstGeom prst="rect">
            <a:avLst/>
          </a:prstGeom>
          <a:noFill/>
        </p:spPr>
        <p:txBody>
          <a:bodyPr wrap="none" rtlCol="0" anchor="ctr" anchorCtr="0">
            <a:normAutofit/>
          </a:bodyPr>
          <a:lstStyle/>
          <a:p>
            <a:r>
              <a:rPr lang="pl-PL" sz="1400" dirty="0">
                <a:solidFill>
                  <a:schemeClr val="bg1"/>
                </a:solidFill>
              </a:rPr>
              <a:t>POLITECHNIKA RZESZOWSKA W STALOWEJ WOLI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3F8F9E2-3B47-D641-B64A-D2A9F1EC3950}"/>
              </a:ext>
            </a:extLst>
          </p:cNvPr>
          <p:cNvSpPr txBox="1"/>
          <p:nvPr/>
        </p:nvSpPr>
        <p:spPr>
          <a:xfrm>
            <a:off x="109728" y="0"/>
            <a:ext cx="10415016" cy="52322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endParaRPr lang="pl-PL" sz="2800" noProof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239979F-904F-D646-8B2E-F152426593DF}"/>
              </a:ext>
            </a:extLst>
          </p:cNvPr>
          <p:cNvSpPr txBox="1"/>
          <p:nvPr/>
        </p:nvSpPr>
        <p:spPr>
          <a:xfrm>
            <a:off x="0" y="6581001"/>
            <a:ext cx="60960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pl-PL" sz="1200" dirty="0">
                <a:solidFill>
                  <a:schemeClr val="bg1"/>
                </a:solidFill>
              </a:rPr>
              <a:t>Leszek Klich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0294CBFC-40F9-35F6-6838-2164D05D6723}"/>
              </a:ext>
            </a:extLst>
          </p:cNvPr>
          <p:cNvSpPr txBox="1"/>
          <p:nvPr/>
        </p:nvSpPr>
        <p:spPr>
          <a:xfrm>
            <a:off x="3683854" y="2921168"/>
            <a:ext cx="41364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/>
              <a:t>Pytania?</a:t>
            </a:r>
          </a:p>
        </p:txBody>
      </p:sp>
    </p:spTree>
    <p:extLst>
      <p:ext uri="{BB962C8B-B14F-4D97-AF65-F5344CB8AC3E}">
        <p14:creationId xmlns:p14="http://schemas.microsoft.com/office/powerpoint/2010/main" val="119653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4C698541-40D8-914D-9671-83B7D8429326}"/>
              </a:ext>
            </a:extLst>
          </p:cNvPr>
          <p:cNvSpPr txBox="1"/>
          <p:nvPr/>
        </p:nvSpPr>
        <p:spPr>
          <a:xfrm>
            <a:off x="6096000" y="6559367"/>
            <a:ext cx="4959096" cy="307777"/>
          </a:xfrm>
          <a:prstGeom prst="rect">
            <a:avLst/>
          </a:prstGeom>
          <a:noFill/>
        </p:spPr>
        <p:txBody>
          <a:bodyPr wrap="none" rtlCol="0" anchor="ctr" anchorCtr="0">
            <a:normAutofit/>
          </a:bodyPr>
          <a:lstStyle/>
          <a:p>
            <a:r>
              <a:rPr lang="pl-PL" sz="1400" dirty="0">
                <a:solidFill>
                  <a:schemeClr val="bg1"/>
                </a:solidFill>
              </a:rPr>
              <a:t>POLITECHNIKA RZESZOWSKA W STALOWEJ WOLI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3F8F9E2-3B47-D641-B64A-D2A9F1EC3950}"/>
              </a:ext>
            </a:extLst>
          </p:cNvPr>
          <p:cNvSpPr txBox="1"/>
          <p:nvPr/>
        </p:nvSpPr>
        <p:spPr>
          <a:xfrm>
            <a:off x="109728" y="0"/>
            <a:ext cx="10415016" cy="52322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pl-PL" sz="2800" dirty="0">
                <a:solidFill>
                  <a:schemeClr val="bg1"/>
                </a:solidFill>
                <a:latin typeface="+mj-lt"/>
              </a:rPr>
              <a:t>Wyzwanie 1 – dzikie wysypiska – Google </a:t>
            </a:r>
            <a:r>
              <a:rPr lang="pl-PL" sz="2800" dirty="0" err="1">
                <a:solidFill>
                  <a:schemeClr val="bg1"/>
                </a:solidFill>
                <a:latin typeface="+mj-lt"/>
              </a:rPr>
              <a:t>Gemini</a:t>
            </a:r>
            <a:r>
              <a:rPr lang="pl-PL" sz="2800" dirty="0">
                <a:solidFill>
                  <a:schemeClr val="bg1"/>
                </a:solidFill>
                <a:latin typeface="+mj-lt"/>
              </a:rPr>
              <a:t> - API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239979F-904F-D646-8B2E-F152426593DF}"/>
              </a:ext>
            </a:extLst>
          </p:cNvPr>
          <p:cNvSpPr txBox="1"/>
          <p:nvPr/>
        </p:nvSpPr>
        <p:spPr>
          <a:xfrm>
            <a:off x="0" y="6581001"/>
            <a:ext cx="60960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pl-PL" sz="1200" dirty="0">
                <a:solidFill>
                  <a:schemeClr val="bg1"/>
                </a:solidFill>
              </a:rPr>
              <a:t>Leszek Klich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88BA7FFE-6EEE-173E-665D-91B7F116F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1" y="755901"/>
            <a:ext cx="6482858" cy="5421379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B02FD57-221E-5FAD-11DD-4A3D64610B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9277" y="755901"/>
            <a:ext cx="6147727" cy="534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459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4C698541-40D8-914D-9671-83B7D8429326}"/>
              </a:ext>
            </a:extLst>
          </p:cNvPr>
          <p:cNvSpPr txBox="1"/>
          <p:nvPr/>
        </p:nvSpPr>
        <p:spPr>
          <a:xfrm>
            <a:off x="6096000" y="6559367"/>
            <a:ext cx="4959096" cy="307777"/>
          </a:xfrm>
          <a:prstGeom prst="rect">
            <a:avLst/>
          </a:prstGeom>
          <a:noFill/>
        </p:spPr>
        <p:txBody>
          <a:bodyPr wrap="none" rtlCol="0" anchor="ctr" anchorCtr="0">
            <a:normAutofit/>
          </a:bodyPr>
          <a:lstStyle/>
          <a:p>
            <a:r>
              <a:rPr lang="pl-PL" sz="1400" dirty="0">
                <a:solidFill>
                  <a:schemeClr val="bg1"/>
                </a:solidFill>
              </a:rPr>
              <a:t>POLITECHNIKA RZESZOWSKA W STALOWEJ WOLI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3F8F9E2-3B47-D641-B64A-D2A9F1EC3950}"/>
              </a:ext>
            </a:extLst>
          </p:cNvPr>
          <p:cNvSpPr txBox="1"/>
          <p:nvPr/>
        </p:nvSpPr>
        <p:spPr>
          <a:xfrm>
            <a:off x="109728" y="0"/>
            <a:ext cx="10415016" cy="52322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pl-PL" sz="2800" dirty="0">
                <a:solidFill>
                  <a:schemeClr val="bg1"/>
                </a:solidFill>
                <a:latin typeface="+mj-lt"/>
              </a:rPr>
              <a:t>Wyzwanie 1 – dzikie wysypiska – </a:t>
            </a:r>
            <a:r>
              <a:rPr lang="pl-PL" sz="2800" dirty="0" err="1">
                <a:solidFill>
                  <a:schemeClr val="bg1"/>
                </a:solidFill>
                <a:latin typeface="+mj-lt"/>
              </a:rPr>
              <a:t>ChatGPT</a:t>
            </a:r>
            <a:endParaRPr lang="pl-PL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239979F-904F-D646-8B2E-F152426593DF}"/>
              </a:ext>
            </a:extLst>
          </p:cNvPr>
          <p:cNvSpPr txBox="1"/>
          <p:nvPr/>
        </p:nvSpPr>
        <p:spPr>
          <a:xfrm>
            <a:off x="0" y="6581001"/>
            <a:ext cx="60960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pl-PL" sz="1200" dirty="0">
                <a:solidFill>
                  <a:schemeClr val="bg1"/>
                </a:solidFill>
              </a:rPr>
              <a:t>Leszek Klich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9DA982F-A247-F263-5BF6-3DF82A0E0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7" y="1144057"/>
            <a:ext cx="5861859" cy="507734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1C1A3F99-9856-E4C6-DC77-14830F1D27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9068" y="827633"/>
            <a:ext cx="5861859" cy="555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000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4C698541-40D8-914D-9671-83B7D8429326}"/>
              </a:ext>
            </a:extLst>
          </p:cNvPr>
          <p:cNvSpPr txBox="1"/>
          <p:nvPr/>
        </p:nvSpPr>
        <p:spPr>
          <a:xfrm>
            <a:off x="6096000" y="6559367"/>
            <a:ext cx="4959096" cy="307777"/>
          </a:xfrm>
          <a:prstGeom prst="rect">
            <a:avLst/>
          </a:prstGeom>
          <a:noFill/>
        </p:spPr>
        <p:txBody>
          <a:bodyPr wrap="none" rtlCol="0" anchor="ctr" anchorCtr="0">
            <a:normAutofit/>
          </a:bodyPr>
          <a:lstStyle/>
          <a:p>
            <a:r>
              <a:rPr lang="pl-PL" sz="1400" dirty="0">
                <a:solidFill>
                  <a:schemeClr val="bg1"/>
                </a:solidFill>
              </a:rPr>
              <a:t>POLITECHNIKA RZESZOWSKA W STALOWEJ WOLI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3F8F9E2-3B47-D641-B64A-D2A9F1EC3950}"/>
              </a:ext>
            </a:extLst>
          </p:cNvPr>
          <p:cNvSpPr txBox="1"/>
          <p:nvPr/>
        </p:nvSpPr>
        <p:spPr>
          <a:xfrm>
            <a:off x="109728" y="0"/>
            <a:ext cx="10415016" cy="52322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pl-PL" sz="2800" dirty="0">
                <a:solidFill>
                  <a:schemeClr val="bg1"/>
                </a:solidFill>
                <a:latin typeface="+mj-lt"/>
              </a:rPr>
              <a:t>Wyzwanie 1 – dzikie wysypiska – </a:t>
            </a:r>
            <a:r>
              <a:rPr lang="pl-PL" sz="2800" dirty="0" err="1">
                <a:solidFill>
                  <a:schemeClr val="bg1"/>
                </a:solidFill>
                <a:latin typeface="+mj-lt"/>
              </a:rPr>
              <a:t>ChatGPT</a:t>
            </a:r>
            <a:endParaRPr lang="pl-PL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239979F-904F-D646-8B2E-F152426593DF}"/>
              </a:ext>
            </a:extLst>
          </p:cNvPr>
          <p:cNvSpPr txBox="1"/>
          <p:nvPr/>
        </p:nvSpPr>
        <p:spPr>
          <a:xfrm>
            <a:off x="0" y="6581001"/>
            <a:ext cx="60960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pl-PL" sz="1200" dirty="0">
                <a:solidFill>
                  <a:schemeClr val="bg1"/>
                </a:solidFill>
              </a:rPr>
              <a:t>Leszek Klich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9E069F6-09FA-24FA-0187-BD085783A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7476"/>
            <a:ext cx="5760904" cy="418011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50E4CE39-0B1D-F385-C004-D273917500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8621" y="2086627"/>
            <a:ext cx="6032398" cy="4047498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0DEDCC94-93B0-3E73-FD12-B143E63216D6}"/>
              </a:ext>
            </a:extLst>
          </p:cNvPr>
          <p:cNvSpPr txBox="1"/>
          <p:nvPr/>
        </p:nvSpPr>
        <p:spPr>
          <a:xfrm>
            <a:off x="6207241" y="1661939"/>
            <a:ext cx="2633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Odpowiedź z </a:t>
            </a:r>
            <a:r>
              <a:rPr lang="pl-PL" b="1" dirty="0" err="1"/>
              <a:t>ChatGPT</a:t>
            </a:r>
            <a:r>
              <a:rPr lang="pl-PL" b="1" dirty="0"/>
              <a:t> 4.0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16FE779A-534C-BB47-C152-00057EE187F4}"/>
              </a:ext>
            </a:extLst>
          </p:cNvPr>
          <p:cNvSpPr txBox="1"/>
          <p:nvPr/>
        </p:nvSpPr>
        <p:spPr>
          <a:xfrm>
            <a:off x="2164360" y="4962518"/>
            <a:ext cx="900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err="1"/>
              <a:t>Prompt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3419209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4C698541-40D8-914D-9671-83B7D8429326}"/>
              </a:ext>
            </a:extLst>
          </p:cNvPr>
          <p:cNvSpPr txBox="1"/>
          <p:nvPr/>
        </p:nvSpPr>
        <p:spPr>
          <a:xfrm>
            <a:off x="6096000" y="6559367"/>
            <a:ext cx="4959096" cy="307777"/>
          </a:xfrm>
          <a:prstGeom prst="rect">
            <a:avLst/>
          </a:prstGeom>
          <a:noFill/>
        </p:spPr>
        <p:txBody>
          <a:bodyPr wrap="none" rtlCol="0" anchor="ctr" anchorCtr="0">
            <a:normAutofit/>
          </a:bodyPr>
          <a:lstStyle/>
          <a:p>
            <a:r>
              <a:rPr lang="pl-PL" sz="1400" dirty="0">
                <a:solidFill>
                  <a:schemeClr val="bg1"/>
                </a:solidFill>
              </a:rPr>
              <a:t>POLITECHNIKA RZESZOWSKA W STALOWEJ WOLI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3F8F9E2-3B47-D641-B64A-D2A9F1EC3950}"/>
              </a:ext>
            </a:extLst>
          </p:cNvPr>
          <p:cNvSpPr txBox="1"/>
          <p:nvPr/>
        </p:nvSpPr>
        <p:spPr>
          <a:xfrm>
            <a:off x="109728" y="0"/>
            <a:ext cx="10415016" cy="52322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pl-PL" sz="2800" dirty="0">
                <a:solidFill>
                  <a:schemeClr val="bg1"/>
                </a:solidFill>
                <a:latin typeface="+mj-lt"/>
              </a:rPr>
              <a:t>Wyzwanie 1 – dzikie wysypiska – Google </a:t>
            </a:r>
            <a:r>
              <a:rPr lang="pl-PL" sz="2800" dirty="0" err="1">
                <a:solidFill>
                  <a:schemeClr val="bg1"/>
                </a:solidFill>
                <a:latin typeface="+mj-lt"/>
              </a:rPr>
              <a:t>Gemini</a:t>
            </a:r>
            <a:r>
              <a:rPr lang="pl-PL" sz="2800" dirty="0">
                <a:solidFill>
                  <a:schemeClr val="bg1"/>
                </a:solidFill>
                <a:latin typeface="+mj-lt"/>
              </a:rPr>
              <a:t> API - cennik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239979F-904F-D646-8B2E-F152426593DF}"/>
              </a:ext>
            </a:extLst>
          </p:cNvPr>
          <p:cNvSpPr txBox="1"/>
          <p:nvPr/>
        </p:nvSpPr>
        <p:spPr>
          <a:xfrm>
            <a:off x="0" y="6581001"/>
            <a:ext cx="60960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pl-PL" sz="1200" dirty="0">
                <a:solidFill>
                  <a:schemeClr val="bg1"/>
                </a:solidFill>
              </a:rPr>
              <a:t>Leszek Klich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2FACBD0-B607-2056-E978-10CF28F5C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827" y="795620"/>
            <a:ext cx="7772400" cy="5512981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B3315CCD-13E3-F1A4-2AC5-3EDA08483962}"/>
              </a:ext>
            </a:extLst>
          </p:cNvPr>
          <p:cNvSpPr txBox="1"/>
          <p:nvPr/>
        </p:nvSpPr>
        <p:spPr>
          <a:xfrm>
            <a:off x="8670114" y="2583013"/>
            <a:ext cx="322569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b="1" u="sng" dirty="0"/>
              <a:t>Wady/zalety</a:t>
            </a:r>
          </a:p>
          <a:p>
            <a:r>
              <a:rPr lang="pl-PL" dirty="0"/>
              <a:t>+ prostota napisania aplikacji</a:t>
            </a:r>
          </a:p>
          <a:p>
            <a:r>
              <a:rPr lang="pl-PL" dirty="0"/>
              <a:t>+ duże, gotowe modele</a:t>
            </a:r>
          </a:p>
          <a:p>
            <a:endParaRPr lang="pl-PL" dirty="0"/>
          </a:p>
          <a:p>
            <a:pPr marL="285750" indent="-285750">
              <a:buFontTx/>
              <a:buChar char="-"/>
            </a:pPr>
            <a:r>
              <a:rPr lang="pl-PL" dirty="0"/>
              <a:t>koszty utrzymania</a:t>
            </a:r>
          </a:p>
          <a:p>
            <a:pPr marL="285750" indent="-285750">
              <a:buFontTx/>
              <a:buChar char="-"/>
            </a:pPr>
            <a:r>
              <a:rPr lang="pl-PL" dirty="0"/>
              <a:t>wyciek danych do koncernów</a:t>
            </a:r>
          </a:p>
          <a:p>
            <a:pPr marL="285750" indent="-285750">
              <a:buFontTx/>
              <a:buChar char="-"/>
            </a:pPr>
            <a:r>
              <a:rPr lang="pl-PL" dirty="0" err="1"/>
              <a:t>uzależenienie</a:t>
            </a:r>
            <a:r>
              <a:rPr lang="pl-PL" dirty="0"/>
              <a:t> od Internetu</a:t>
            </a:r>
          </a:p>
          <a:p>
            <a:pPr marL="285750" indent="-285750">
              <a:buFontTx/>
              <a:buChar char="-"/>
            </a:pPr>
            <a:r>
              <a:rPr lang="pl-PL" dirty="0"/>
              <a:t>uzależnienie od koncernów</a:t>
            </a:r>
          </a:p>
          <a:p>
            <a:pPr marL="285750" indent="-285750">
              <a:buFontTx/>
              <a:buChar char="-"/>
            </a:pPr>
            <a:r>
              <a:rPr lang="pl-PL" dirty="0"/>
              <a:t>wolne działanie</a:t>
            </a:r>
          </a:p>
          <a:p>
            <a:pPr marL="285750" indent="-285750">
              <a:buFontTx/>
              <a:buChar char="-"/>
            </a:pPr>
            <a:r>
              <a:rPr lang="pl-PL" dirty="0"/>
              <a:t>ograniczenia żądań</a:t>
            </a:r>
          </a:p>
        </p:txBody>
      </p:sp>
    </p:spTree>
    <p:extLst>
      <p:ext uri="{BB962C8B-B14F-4D97-AF65-F5344CB8AC3E}">
        <p14:creationId xmlns:p14="http://schemas.microsoft.com/office/powerpoint/2010/main" val="1373689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4C698541-40D8-914D-9671-83B7D8429326}"/>
              </a:ext>
            </a:extLst>
          </p:cNvPr>
          <p:cNvSpPr txBox="1"/>
          <p:nvPr/>
        </p:nvSpPr>
        <p:spPr>
          <a:xfrm>
            <a:off x="6096000" y="6559367"/>
            <a:ext cx="4959096" cy="307777"/>
          </a:xfrm>
          <a:prstGeom prst="rect">
            <a:avLst/>
          </a:prstGeom>
          <a:noFill/>
        </p:spPr>
        <p:txBody>
          <a:bodyPr wrap="none" rtlCol="0" anchor="ctr" anchorCtr="0">
            <a:normAutofit/>
          </a:bodyPr>
          <a:lstStyle/>
          <a:p>
            <a:r>
              <a:rPr lang="pl-PL" sz="1400" dirty="0">
                <a:solidFill>
                  <a:schemeClr val="bg1"/>
                </a:solidFill>
              </a:rPr>
              <a:t>POLITECHNIKA RZESZOWSKA W STALOWEJ WOLI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3F8F9E2-3B47-D641-B64A-D2A9F1EC3950}"/>
              </a:ext>
            </a:extLst>
          </p:cNvPr>
          <p:cNvSpPr txBox="1"/>
          <p:nvPr/>
        </p:nvSpPr>
        <p:spPr>
          <a:xfrm>
            <a:off x="109728" y="0"/>
            <a:ext cx="10415016" cy="52322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pl-PL" sz="2800" dirty="0">
                <a:solidFill>
                  <a:schemeClr val="bg1"/>
                </a:solidFill>
                <a:latin typeface="+mj-lt"/>
              </a:rPr>
              <a:t>Wyzwanie 1 – dzikie wysypiska (przetwarzanie obrazów)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239979F-904F-D646-8B2E-F152426593DF}"/>
              </a:ext>
            </a:extLst>
          </p:cNvPr>
          <p:cNvSpPr txBox="1"/>
          <p:nvPr/>
        </p:nvSpPr>
        <p:spPr>
          <a:xfrm>
            <a:off x="0" y="6581001"/>
            <a:ext cx="60960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pl-PL" sz="1200" dirty="0">
                <a:solidFill>
                  <a:schemeClr val="bg1"/>
                </a:solidFill>
              </a:rPr>
              <a:t>Leszek Klich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F9CD95D4-B392-D28A-741F-BA2ED898612F}"/>
              </a:ext>
            </a:extLst>
          </p:cNvPr>
          <p:cNvSpPr txBox="1"/>
          <p:nvPr/>
        </p:nvSpPr>
        <p:spPr>
          <a:xfrm>
            <a:off x="274319" y="4087353"/>
            <a:ext cx="1141645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/>
              <a:t>Przetwarzanie obrazów to punkt wyjściowy, który pozwala wykonać wiele różnorodnych zadań, takich jak:</a:t>
            </a:r>
          </a:p>
          <a:p>
            <a:endParaRPr lang="pl-P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b="1" dirty="0"/>
              <a:t>Klasyfikacja obiektów </a:t>
            </a:r>
            <a:r>
              <a:rPr lang="pl-PL" sz="2400" dirty="0"/>
              <a:t>— pozwala rozpoznać, co jest zawarte na obrazie;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b="1" dirty="0"/>
              <a:t>Lokalizacja obiektów </a:t>
            </a:r>
            <a:r>
              <a:rPr lang="pl-PL" sz="2400" dirty="0"/>
              <a:t>— określa lokalizację pojedynczego obiektu na obrazie;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b="1" dirty="0"/>
              <a:t>Wykrywanie obrazów </a:t>
            </a:r>
            <a:r>
              <a:rPr lang="pl-PL" sz="2400" dirty="0"/>
              <a:t>— określa lokalizację wielu obiektów na obrazie;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CDAFE83E-72C0-ACC2-3A46-832E7D5E1B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41" y="686910"/>
            <a:ext cx="7772400" cy="338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89747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4039</TotalTime>
  <Words>3212</Words>
  <Application>Microsoft Macintosh PowerPoint</Application>
  <PresentationFormat>Panoramiczny</PresentationFormat>
  <Paragraphs>360</Paragraphs>
  <Slides>48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11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48</vt:i4>
      </vt:variant>
    </vt:vector>
  </HeadingPairs>
  <TitlesOfParts>
    <vt:vector size="60" baseType="lpstr">
      <vt:lpstr>Arial</vt:lpstr>
      <vt:lpstr>Arial</vt:lpstr>
      <vt:lpstr>Calibri</vt:lpstr>
      <vt:lpstr>Calibri Light</vt:lpstr>
      <vt:lpstr>Google Sans</vt:lpstr>
      <vt:lpstr>inherit</vt:lpstr>
      <vt:lpstr>Open Sans</vt:lpstr>
      <vt:lpstr>Roboto</vt:lpstr>
      <vt:lpstr>Shaip Font</vt:lpstr>
      <vt:lpstr>Söhne</vt:lpstr>
      <vt:lpstr>Wingdings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Leszek Klich</dc:creator>
  <cp:lastModifiedBy>Leszek Klich</cp:lastModifiedBy>
  <cp:revision>436</cp:revision>
  <dcterms:created xsi:type="dcterms:W3CDTF">2020-12-11T06:40:11Z</dcterms:created>
  <dcterms:modified xsi:type="dcterms:W3CDTF">2024-04-17T17:50:20Z</dcterms:modified>
</cp:coreProperties>
</file>